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92" r:id="rId3"/>
    <p:sldId id="397" r:id="rId4"/>
    <p:sldId id="299" r:id="rId5"/>
    <p:sldId id="359" r:id="rId6"/>
    <p:sldId id="360" r:id="rId7"/>
    <p:sldId id="361" r:id="rId8"/>
    <p:sldId id="398" r:id="rId9"/>
    <p:sldId id="328" r:id="rId10"/>
    <p:sldId id="337" r:id="rId11"/>
    <p:sldId id="363" r:id="rId12"/>
    <p:sldId id="329" r:id="rId13"/>
    <p:sldId id="368" r:id="rId14"/>
    <p:sldId id="339" r:id="rId15"/>
    <p:sldId id="330" r:id="rId16"/>
    <p:sldId id="335" r:id="rId17"/>
    <p:sldId id="331" r:id="rId18"/>
    <p:sldId id="336" r:id="rId19"/>
    <p:sldId id="341" r:id="rId20"/>
    <p:sldId id="387" r:id="rId21"/>
    <p:sldId id="388" r:id="rId22"/>
    <p:sldId id="389" r:id="rId23"/>
    <p:sldId id="390" r:id="rId24"/>
    <p:sldId id="391" r:id="rId25"/>
    <p:sldId id="392" r:id="rId26"/>
    <p:sldId id="393" r:id="rId27"/>
    <p:sldId id="394" r:id="rId28"/>
    <p:sldId id="395" r:id="rId29"/>
    <p:sldId id="396" r:id="rId30"/>
    <p:sldId id="385" r:id="rId31"/>
    <p:sldId id="354" r:id="rId3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07" autoAdjust="0"/>
    <p:restoredTop sz="94660"/>
  </p:normalViewPr>
  <p:slideViewPr>
    <p:cSldViewPr>
      <p:cViewPr varScale="1">
        <p:scale>
          <a:sx n="64" d="100"/>
          <a:sy n="64" d="100"/>
        </p:scale>
        <p:origin x="-1356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6B0E7-DFED-43CB-AB57-960544F1B994}" type="datetimeFigureOut">
              <a:rPr lang="zh-TW" altLang="en-US" smtClean="0"/>
              <a:pPr/>
              <a:t>2020/7/13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D79AE-7951-49A0-90C3-08ACDE2A90B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CD87B-4684-4E4E-8690-CF5ADD5C3F5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CD87B-4684-4E4E-8690-CF5ADD5C3F5C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CD87B-4684-4E4E-8690-CF5ADD5C3F5C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0C-C9DC-4072-9CC7-F325E375F5D5}" type="datetimeFigureOut">
              <a:rPr lang="zh-TW" altLang="en-US" smtClean="0"/>
              <a:pPr/>
              <a:t>2020/7/13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C007-F566-4043-9763-F1360BFB7A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0C-C9DC-4072-9CC7-F325E375F5D5}" type="datetimeFigureOut">
              <a:rPr lang="zh-TW" altLang="en-US" smtClean="0"/>
              <a:pPr/>
              <a:t>2020/7/13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C007-F566-4043-9763-F1360BFB7A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0C-C9DC-4072-9CC7-F325E375F5D5}" type="datetimeFigureOut">
              <a:rPr lang="zh-TW" altLang="en-US" smtClean="0"/>
              <a:pPr/>
              <a:t>2020/7/13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C007-F566-4043-9763-F1360BFB7A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0C-C9DC-4072-9CC7-F325E375F5D5}" type="datetimeFigureOut">
              <a:rPr lang="zh-TW" altLang="en-US" smtClean="0"/>
              <a:pPr/>
              <a:t>2020/7/13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C007-F566-4043-9763-F1360BFB7A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0C-C9DC-4072-9CC7-F325E375F5D5}" type="datetimeFigureOut">
              <a:rPr lang="zh-TW" altLang="en-US" smtClean="0"/>
              <a:pPr/>
              <a:t>2020/7/13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C007-F566-4043-9763-F1360BFB7A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0C-C9DC-4072-9CC7-F325E375F5D5}" type="datetimeFigureOut">
              <a:rPr lang="zh-TW" altLang="en-US" smtClean="0"/>
              <a:pPr/>
              <a:t>2020/7/13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C007-F566-4043-9763-F1360BFB7A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0C-C9DC-4072-9CC7-F325E375F5D5}" type="datetimeFigureOut">
              <a:rPr lang="zh-TW" altLang="en-US" smtClean="0"/>
              <a:pPr/>
              <a:t>2020/7/13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C007-F566-4043-9763-F1360BFB7A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0C-C9DC-4072-9CC7-F325E375F5D5}" type="datetimeFigureOut">
              <a:rPr lang="zh-TW" altLang="en-US" smtClean="0"/>
              <a:pPr/>
              <a:t>2020/7/13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C007-F566-4043-9763-F1360BFB7A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0C-C9DC-4072-9CC7-F325E375F5D5}" type="datetimeFigureOut">
              <a:rPr lang="zh-TW" altLang="en-US" smtClean="0"/>
              <a:pPr/>
              <a:t>2020/7/13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C007-F566-4043-9763-F1360BFB7A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0C-C9DC-4072-9CC7-F325E375F5D5}" type="datetimeFigureOut">
              <a:rPr lang="zh-TW" altLang="en-US" smtClean="0"/>
              <a:pPr/>
              <a:t>2020/7/13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C007-F566-4043-9763-F1360BFB7A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910C-C9DC-4072-9CC7-F325E375F5D5}" type="datetimeFigureOut">
              <a:rPr lang="zh-TW" altLang="en-US" smtClean="0"/>
              <a:pPr/>
              <a:t>2020/7/13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C007-F566-4043-9763-F1360BFB7A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6910C-C9DC-4072-9CC7-F325E375F5D5}" type="datetimeFigureOut">
              <a:rPr lang="zh-TW" altLang="en-US" smtClean="0"/>
              <a:pPr/>
              <a:t>2020/7/13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3C007-F566-4043-9763-F1360BFB7A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71600" y="3933056"/>
            <a:ext cx="6696744" cy="2160240"/>
          </a:xfrm>
        </p:spPr>
        <p:txBody>
          <a:bodyPr>
            <a:noAutofit/>
          </a:bodyPr>
          <a:lstStyle/>
          <a:p>
            <a:pPr algn="l"/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主講人：蘇文清      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時間：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20200723(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四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09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:00~16:00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單位：彰化學諮中心</a:t>
            </a:r>
            <a:endParaRPr lang="en-US" altLang="zh-TW" sz="28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1700808"/>
            <a:ext cx="8856984" cy="864096"/>
          </a:xfrm>
        </p:spPr>
        <p:txBody>
          <a:bodyPr>
            <a:noAutofit/>
          </a:bodyPr>
          <a:lstStyle/>
          <a:p>
            <a:r>
              <a:rPr lang="zh-TW" altLang="en-US" sz="48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校園過動症的辨識與處遇</a:t>
            </a:r>
            <a:endParaRPr lang="zh-TW" altLang="en-US" sz="48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感覺統合失調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感覺統合指的是感覺輸入後，經過大腦的統整，讓兒童身體發展出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適應性的反應行為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。 </a:t>
            </a: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組織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身體及環境的感覺訊息，讓個體可以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有效運用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其肢體與環境互動。</a:t>
            </a:r>
          </a:p>
          <a:p>
            <a:endParaRPr lang="en-US" altLang="zh-TW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圖片 5" descr="finding-tal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2555776" cy="1666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內容版面配置區 3" descr="感覺統合理論架構圖..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323528" y="116632"/>
            <a:ext cx="8496944" cy="64087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肌肉穩定度不足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肌力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指肌肉收縮產生的力量（像是推、拉）。</a:t>
            </a:r>
          </a:p>
          <a:p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肌耐力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指肌肉維持持續收縮的能力。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肌肉張力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指肌肉在休息狀態下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依然能夠維持姿勢與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緊實的狀態。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低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張力的孩子會有較低的穩定度，</a:t>
            </a: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觸摸孩子肌肉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時</a:t>
            </a: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會</a:t>
            </a: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發現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肌肉比較</a:t>
            </a: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鬆軟。</a:t>
            </a:r>
            <a:endParaRPr lang="zh-TW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TW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TW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圖片 5" descr="finding-tal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2555776" cy="1666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zh-TW" sz="4000" b="1" dirty="0" smtClean="0">
                <a:latin typeface="微軟正黑體" pitchFamily="34" charset="-120"/>
                <a:ea typeface="微軟正黑體" pitchFamily="34" charset="-120"/>
              </a:rPr>
              <a:t>低肌肉張力的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臨床</a:t>
            </a:r>
            <a:r>
              <a:rPr lang="zh-TW" altLang="zh-TW" sz="4000" b="1" dirty="0" smtClean="0">
                <a:latin typeface="微軟正黑體" pitchFamily="34" charset="-120"/>
                <a:ea typeface="微軟正黑體" pitchFamily="34" charset="-120"/>
              </a:rPr>
              <a:t>徵兆</a:t>
            </a:r>
            <a:endParaRPr lang="zh-TW" altLang="en-US" sz="40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身體過度柔軟，抱起來特別沉重。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身體</a:t>
            </a: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姿勢控制不好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扁平足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無法維持直立，或抗重力姿勢。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站立時膝蓋後頂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常常彎腰駝背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容易喊累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坐姿不良、</a:t>
            </a: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喜歡躺或趴著的活動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關節活動度大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坐沒坐樣，站沒站像</a:t>
            </a: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活動量比一般孩子低，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喜歡</a:t>
            </a: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靜態活動。</a:t>
            </a:r>
          </a:p>
          <a:p>
            <a:pPr>
              <a:buNone/>
            </a:pPr>
            <a:endParaRPr lang="zh-TW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TW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圖片 5" descr="finding-tal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2555776" cy="1666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身體其他症狀所導致的表現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異味性皮膚炎。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妥瑞氏症。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過敏。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其他生理狀況。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圖片 5" descr="finding-tal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2555776" cy="1666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技巧不好衍生的掩飾行為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課業成績不好。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社會人際關係不好。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動作技巧表現不好。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1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常見的行為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吸引注意力行為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故意行為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干擾行為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拒絕行為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愛說大話行為。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其他。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圖片 5" descr="finding-tal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2555776" cy="1666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家庭教養造成的行為問題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錯誤的教養方式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教養不一致。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溺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愛的教育方式。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放任的教養方式。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錯誤的教養觀念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自認為孩子很優秀。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自認為孩子只是調皮。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自認為要尊重孩子的想法。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圖片 5" descr="finding-tal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2555776" cy="166681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認知功能表現低下的結果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記憶能力不佳。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察覺、辨識能力不佳。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計畫組織不佳。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邏輯推理不佳。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思考判斷不佳。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問題解決能力不佳。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圖片 5" descr="finding-tal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2555776" cy="166681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天生氣質的行為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活動量大的孩子。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缺乏規律性的孩子。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趨避性不好的孩子。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適應性差的孩子。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反應過強的孩子。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過於敏感的孩子。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情緒控管不佳的孩子。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注意力容易受到影響的孩子。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堅持性高的孩子。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圖片 5" descr="finding-tal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2555776" cy="166681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在校過動症的處置策略</a:t>
            </a:r>
            <a:endParaRPr lang="zh-TW" altLang="en-US" sz="40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秩序感建立的重要性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!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活動量要滿足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訊息的輸入要完整性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認知思考策略的運用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自我管理的建立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學習技巧的提升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持續性的建立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社會化線索的察覺能力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社會情緒行為的控制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環境改造的重要性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圖片 5" descr="finding-tal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2555776" cy="166681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764704"/>
            <a:ext cx="8424936" cy="59766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蘇文清職能治療師</a:t>
            </a:r>
          </a:p>
          <a:p>
            <a:pPr lvl="1">
              <a:lnSpc>
                <a:spcPct val="90000"/>
              </a:lnSpc>
              <a:defRPr/>
            </a:pP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90000"/>
              </a:lnSpc>
              <a:defRPr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彰化縣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陽光種子職能治療所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所長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90000"/>
              </a:lnSpc>
              <a:defRPr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台中市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童心職能治療所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       技術長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90000"/>
              </a:lnSpc>
              <a:defRPr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台中市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童心語言治療所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       專業顧問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90000"/>
              </a:lnSpc>
              <a:defRPr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90000"/>
              </a:lnSpc>
              <a:buNone/>
              <a:defRPr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信望愛智能發展中心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                      專業顧問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臺中市慢飛家庭關懷協會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』             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專業顧問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『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無限動力運動中心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』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                          專業顧問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90000"/>
              </a:lnSpc>
              <a:buNone/>
              <a:defRPr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Tx/>
              <a:buNone/>
              <a:defRPr/>
            </a:pP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76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  <a:noFill/>
        </p:spPr>
        <p:txBody>
          <a:bodyPr/>
          <a:lstStyle/>
          <a:p>
            <a:fld id="{3C5DB407-0086-40D9-9B47-B23E065DF436}" type="slidenum">
              <a:rPr lang="zh-TW" altLang="en-US" smtClean="0">
                <a:ea typeface="新細明體" charset="-120"/>
              </a:rPr>
              <a:pPr/>
              <a:t>2</a:t>
            </a:fld>
            <a:endParaRPr lang="zh-TW" altLang="en-US" smtClean="0">
              <a:ea typeface="新細明體" charset="-120"/>
            </a:endParaRPr>
          </a:p>
        </p:txBody>
      </p:sp>
      <p:pic>
        <p:nvPicPr>
          <p:cNvPr id="6" name="內容版面配置區 3" descr="t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2160" y="5949280"/>
            <a:ext cx="2987824" cy="530993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6516216" y="6021288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蘇文清職能治療師</a:t>
            </a:r>
            <a:endParaRPr lang="zh-TW" altLang="en-US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圖片 3" descr="思考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75591" y="3284984"/>
            <a:ext cx="5468409" cy="314096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秩序感建立的重要性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!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您希望孩子要懂得的事。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您希望孩子要學會的事。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您希望孩子要會做的事。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您希望孩子不可以的事。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例如：不聽服從指令的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ADHD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圖片 3" descr="思考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75591" y="3284984"/>
            <a:ext cx="5468409" cy="314096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活動量要滿足嗎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要！但要如何滿足，就有眉角！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善用活動控制的原則！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例如：活動量大的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ADHD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圖片 3" descr="思考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75591" y="3284984"/>
            <a:ext cx="5468409" cy="314096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訊息的輸入要完整性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感官訊息的通道要打開。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訊息不要多，一次交代一件事。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記憶策略的運用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回憶、再認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例如：左耳進右耳出的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ADHD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               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忘東忘西的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ADHD)</a:t>
            </a: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圖片 3" descr="思考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75591" y="3284984"/>
            <a:ext cx="5468409" cy="314096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認知思考策略的運用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計劃、組織、邏輯、分析的強化。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步驟化的練習。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例如：毫無章法的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ADHD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圖片 3" descr="思考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75591" y="3284984"/>
            <a:ext cx="5468409" cy="314096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5.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自我管理的建立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懂得運用「暫停」技巧。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善用「停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看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聽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想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執行」的策略。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例如：衝動的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ADHD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圖片 3" descr="思考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75591" y="3284984"/>
            <a:ext cx="5468409" cy="314096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6.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學習技巧的提升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動作技巧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操作技巧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認知技巧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語言技巧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社會行為技巧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遊戲技巧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例如：看起來很厲害的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ADHD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圖片 3" descr="思考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75591" y="3284984"/>
            <a:ext cx="5468409" cy="314096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7.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持續性的建立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挫折忍受度的提升。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堅持很重要。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鼓勵與要求的交替運用。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例如：虎頭蛇尾的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ADHD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圖片 3" descr="思考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75591" y="3284984"/>
            <a:ext cx="5468409" cy="314096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8.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社會化線索的察覺能力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大人的介入是關鍵。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同儕的運用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示範、模仿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角色扮演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演練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情境的製造很重要。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例如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白目的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ADHD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圖片 3" descr="思考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75591" y="3284984"/>
            <a:ext cx="5468409" cy="314096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9.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社會情緒行為的控制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善用肢體語言。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一般的讚美 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VS. 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誇張的讚美。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同儕的運用。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成功經驗的連結。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例如：愛生氣的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ADHD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圖片 3" descr="思考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75591" y="3284984"/>
            <a:ext cx="5468409" cy="314096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10.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環境改造的重要性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干擾物的管理。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多元的教學方式。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例如：易分心的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ADHD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圖片 4" descr="3d icon man superm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76256" y="3506694"/>
            <a:ext cx="2267744" cy="2886548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093915"/>
          </a:xfrm>
        </p:spPr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今天不說艱深的理論，也不說醫學知識。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我不是主流教育者，我是一位務實的療育者。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只說，在校園中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我常用的實務方式如何「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料理」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ADHD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的孩子。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圖片 4" descr="c9fb05d8_8522_47b6_a3c4_9492c6416ae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82786" y="2996952"/>
            <a:ext cx="3261214" cy="3622824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zh-TW" altLang="en-US" sz="40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結語</a:t>
            </a:r>
            <a:endParaRPr lang="zh-TW" altLang="en-US" sz="4000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963" name="內容版面配置區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5842992" cy="4997151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ADHD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孩子在學習上感到受挫外，也會讓許多家長、老師感到心煩，然而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ADHD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孩子並不是那麼難解，只要我們用對方式，孩子的能力是可以被訓練的，也是可以被提升的。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不是不會做，而是不知該做什麼；或是知道要做，但就是做不好。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 descr="陽光童心投影片背景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620688"/>
            <a:ext cx="7725544" cy="568863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l"/>
            </a:pPr>
            <a:r>
              <a:rPr lang="zh-TW" altLang="en-U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陽光種子職能治療所</a:t>
            </a:r>
            <a:endParaRPr lang="en-US" altLang="zh-TW" sz="28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28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地址：彰化縣員林市成功東路</a:t>
            </a:r>
            <a:r>
              <a:rPr lang="en-US" altLang="zh-TW" sz="28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388</a:t>
            </a:r>
            <a:r>
              <a:rPr lang="zh-TW" altLang="en-US" sz="28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號</a:t>
            </a:r>
            <a:r>
              <a:rPr lang="en-US" altLang="zh-TW" sz="28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sz="28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樓</a:t>
            </a:r>
            <a:endParaRPr lang="en-US" altLang="zh-TW" sz="2800" b="1" dirty="0" smtClean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28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電話：</a:t>
            </a:r>
            <a:r>
              <a:rPr lang="en-US" altLang="zh-TW" sz="28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04-837-4943</a:t>
            </a:r>
          </a:p>
          <a:p>
            <a:pPr>
              <a:buNone/>
            </a:pPr>
            <a:endParaRPr lang="en-US" altLang="zh-TW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童心職能治療所</a:t>
            </a:r>
            <a:endParaRPr lang="en-US" altLang="zh-TW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童心</a:t>
            </a:r>
            <a:r>
              <a:rPr lang="zh-TW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語言</a:t>
            </a:r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治療所</a:t>
            </a:r>
            <a:endParaRPr lang="en-US" altLang="zh-TW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地址：台中市北區三民路三段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313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號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樓之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2</a:t>
            </a:r>
          </a:p>
          <a:p>
            <a:pPr>
              <a:buNone/>
            </a:pP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電話：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04-2233-3727</a:t>
            </a:r>
          </a:p>
          <a:p>
            <a:pPr>
              <a:buNone/>
            </a:pP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FontTx/>
              <a:buNone/>
              <a:defRPr/>
            </a:pP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TW" altLang="en-US" sz="3000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圖片 3" descr="讚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725144"/>
            <a:ext cx="1728192" cy="156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內容版面配置區 3" descr="t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23728" y="5733256"/>
            <a:ext cx="2880320" cy="530993"/>
          </a:xfrm>
          <a:prstGeom prst="rect">
            <a:avLst/>
          </a:prstGeom>
        </p:spPr>
      </p:pic>
      <p:pic>
        <p:nvPicPr>
          <p:cNvPr id="8" name="內容版面配置區 3" descr="t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20072" y="5733256"/>
            <a:ext cx="2880320" cy="530993"/>
          </a:xfrm>
          <a:prstGeom prst="rect">
            <a:avLst/>
          </a:prstGeom>
        </p:spPr>
      </p:pic>
      <p:pic>
        <p:nvPicPr>
          <p:cNvPr id="9" name="內容版面配置區 3" descr="t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20072" y="5013176"/>
            <a:ext cx="2880320" cy="530993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5724128" y="5805264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童心 語言治療所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555776" y="5805264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童心兒童發展中心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652120" y="5085184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陽光種子職能治療所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3" name="內容版面配置區 3" descr="t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23728" y="5013176"/>
            <a:ext cx="2880320" cy="530993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2555776" y="5085184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蘇文清職能治療師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圖片 5" descr="finding-tal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2555776" cy="166681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ADHD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的診斷項目</a:t>
            </a:r>
            <a:endParaRPr lang="zh-TW" altLang="en-US" sz="40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注意力不專注。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過動。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衝動。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圖片 5" descr="finding-tal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2555776" cy="166681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ADHD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診斷項目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--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注意力不專注</a:t>
            </a:r>
            <a:endParaRPr lang="zh-TW" altLang="en-US" sz="40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「不專注」指注意力無法集中在固定方向與目標。</a:t>
            </a:r>
          </a:p>
          <a:p>
            <a:endParaRPr lang="zh-TW" altLang="en-US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無法注視單一事物。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只能短暫停留在目標物上。</a:t>
            </a: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無法專心、不安、容易轉移注意力。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草率地組織行為。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常忘記原本要做的事。</a:t>
            </a: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對長時間專注的工作產生反感。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ADHD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診斷項目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--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過動</a:t>
            </a:r>
            <a:endParaRPr lang="zh-TW" altLang="en-US" sz="40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「過動」指兒童躁動不安。</a:t>
            </a:r>
          </a:p>
          <a:p>
            <a:pPr>
              <a:buNone/>
            </a:pPr>
            <a:endParaRPr lang="zh-TW" altLang="en-US" sz="1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無法好好坐著。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很少安靜下來做功課等。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動來動去。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椅子上滑上滑下。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教室裡跑來跑去。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到處大聲喧鬧。</a:t>
            </a: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多半無法接受引導，不自主地透過逐漸增加的不安及旺盛的說話慾望來突顯自己的狀況。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圖片 5" descr="finding-tal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2555776" cy="1666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ADHD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診斷項目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--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衝動</a:t>
            </a:r>
            <a:endParaRPr lang="zh-TW" altLang="en-US" sz="40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「衝動」指沒有考慮就行動。</a:t>
            </a:r>
          </a:p>
          <a:p>
            <a:endParaRPr lang="zh-TW" altLang="en-US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經常反應過快以致錯誤百出，常感到挫折。</a:t>
            </a: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無法等待。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常中斷或干擾他人。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經常犯規。</a:t>
            </a: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傾向從事危險的活動。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圖片 5" descr="finding-tal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2555776" cy="1666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到底是「過動」？還是「好動」？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251520" y="1196753"/>
          <a:ext cx="8712968" cy="51877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2168"/>
                <a:gridCol w="3650285"/>
                <a:gridCol w="3550515"/>
              </a:tblGrid>
              <a:tr h="349355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微軟正黑體" pitchFamily="34" charset="-120"/>
                          <a:ea typeface="微軟正黑體" pitchFamily="34" charset="-120"/>
                        </a:rPr>
                        <a:t>項目</a:t>
                      </a:r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1251856"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注意力表現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持續性的注意力較短。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對感興趣的事物可以專注也維持很長的時間。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對於不感興趣的事物則選擇興致缺缺。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2125243"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自我控制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卻乏自我約束力。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對於環境的察覺能力弱。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不管哪個環境都顯得沒有規範。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行為讓人難以接受。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大人制止也難有效果。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能察覺環境的要求而有約束力。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在陌生環境下比較有規範。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1386113"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行為表現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肢體動作不售控制動來動去。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毫無目的的動個不停。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要求下，還是會不由自主的出現。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引起注意力的行為。</a:t>
                      </a:r>
                      <a:endParaRPr lang="en-US" altLang="zh-TW" sz="20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為了有趣而出現的小動作。</a:t>
                      </a:r>
                      <a:endParaRPr lang="zh-TW" altLang="en-US" sz="2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陽光童心投影片背景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圖片 5" descr="finding-tal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2555776" cy="166681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其他的潛在可能原因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感覺統合失調。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肌肉穩定度不足。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身體其他症狀導致的表現。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技巧不好衍生的掩飾行為。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家庭教養造成的行為問題。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認知功能低下影響的結果。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天生氣質的行為。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1454</Words>
  <Application>Microsoft Office PowerPoint</Application>
  <PresentationFormat>如螢幕大小 (4:3)</PresentationFormat>
  <Paragraphs>244</Paragraphs>
  <Slides>31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2" baseType="lpstr">
      <vt:lpstr>Office 佈景主題</vt:lpstr>
      <vt:lpstr>主講人：蘇文清       時間：20200723(四) 09:00~16:00 單位：彰化學諮中心</vt:lpstr>
      <vt:lpstr>投影片 2</vt:lpstr>
      <vt:lpstr>投影片 3</vt:lpstr>
      <vt:lpstr>ADHD的診斷項目</vt:lpstr>
      <vt:lpstr>ADHD診斷項目--注意力不專注</vt:lpstr>
      <vt:lpstr>ADHD診斷項目--過動</vt:lpstr>
      <vt:lpstr>ADHD診斷項目--衝動</vt:lpstr>
      <vt:lpstr>到底是「過動」？還是「好動」？</vt:lpstr>
      <vt:lpstr>其他的潛在可能原因</vt:lpstr>
      <vt:lpstr>感覺統合失調</vt:lpstr>
      <vt:lpstr>投影片 11</vt:lpstr>
      <vt:lpstr>肌肉穩定度不足</vt:lpstr>
      <vt:lpstr>低肌肉張力的臨床徵兆</vt:lpstr>
      <vt:lpstr>身體其他症狀所導致的表現</vt:lpstr>
      <vt:lpstr>技巧不好衍生的掩飾行為</vt:lpstr>
      <vt:lpstr>家庭教養造成的行為問題</vt:lpstr>
      <vt:lpstr>認知功能表現低下的結果</vt:lpstr>
      <vt:lpstr>天生氣質的行為</vt:lpstr>
      <vt:lpstr>在校過動症的處置策略</vt:lpstr>
      <vt:lpstr>1.秩序感建立的重要性!</vt:lpstr>
      <vt:lpstr>2.活動量要滿足嗎?</vt:lpstr>
      <vt:lpstr>3.訊息的輸入要完整性</vt:lpstr>
      <vt:lpstr>4.認知思考策略的運用</vt:lpstr>
      <vt:lpstr>5.自我管理的建立</vt:lpstr>
      <vt:lpstr>6.學習技巧的提升</vt:lpstr>
      <vt:lpstr>7.持續性的建立</vt:lpstr>
      <vt:lpstr>8.社會化線索的察覺能力</vt:lpstr>
      <vt:lpstr>9.社會情緒行為的控制</vt:lpstr>
      <vt:lpstr>10.環境改造的重要性</vt:lpstr>
      <vt:lpstr>結語</vt:lpstr>
      <vt:lpstr>投影片 31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主講人：蘇文清       時間：20190610 (一)10:00~12:00 單位：臺中市到宅坐月子服務媒合平臺</dc:title>
  <dc:creator>Ching</dc:creator>
  <cp:lastModifiedBy>Hewlett-Packard Company</cp:lastModifiedBy>
  <cp:revision>50</cp:revision>
  <dcterms:created xsi:type="dcterms:W3CDTF">2020-05-19T06:43:21Z</dcterms:created>
  <dcterms:modified xsi:type="dcterms:W3CDTF">2020-07-12T23:57:01Z</dcterms:modified>
</cp:coreProperties>
</file>