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59" r:id="rId6"/>
    <p:sldId id="261" r:id="rId7"/>
    <p:sldId id="267" r:id="rId8"/>
    <p:sldId id="268" r:id="rId9"/>
    <p:sldId id="264" r:id="rId10"/>
    <p:sldId id="265" r:id="rId11"/>
    <p:sldId id="274" r:id="rId12"/>
    <p:sldId id="270" r:id="rId13"/>
    <p:sldId id="271" r:id="rId14"/>
    <p:sldId id="272" r:id="rId15"/>
    <p:sldId id="281" r:id="rId16"/>
    <p:sldId id="277" r:id="rId17"/>
    <p:sldId id="260" r:id="rId18"/>
    <p:sldId id="273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580"/>
    <a:srgbClr val="AAD5D2"/>
    <a:srgbClr val="CDD19D"/>
    <a:srgbClr val="1D635F"/>
    <a:srgbClr val="F3D06D"/>
    <a:srgbClr val="D4820A"/>
    <a:srgbClr val="F39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49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80FDC-1C1B-445D-B65A-EE86A2842A4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21E81E8-048C-49BB-BAF5-94963C6D9F6B}">
      <dgm:prSet phldrT="[文字]" custT="1"/>
      <dgm:spPr/>
      <dgm:t>
        <a:bodyPr/>
        <a:lstStyle/>
        <a:p>
          <a:r>
            <a:rPr lang="zh-TW" altLang="en-US" sz="2400" b="0" dirty="0">
              <a:latin typeface="+mj-ea"/>
              <a:ea typeface="+mj-ea"/>
            </a:rPr>
            <a:t>利己型自殺</a:t>
          </a:r>
          <a:r>
            <a:rPr lang="en-US" altLang="zh-TW" sz="1800" b="1" dirty="0"/>
            <a:t/>
          </a:r>
          <a:br>
            <a:rPr lang="en-US" altLang="zh-TW" sz="1800" b="1" dirty="0"/>
          </a:br>
          <a:r>
            <a:rPr lang="zh-TW" altLang="en-US" sz="1800" b="1" dirty="0"/>
            <a:t>（</a:t>
          </a:r>
          <a:r>
            <a:rPr lang="en-US" sz="1800" b="1" dirty="0"/>
            <a:t>egoistic suicide）</a:t>
          </a:r>
          <a:endParaRPr lang="zh-TW" altLang="en-US" sz="1800" dirty="0"/>
        </a:p>
      </dgm:t>
    </dgm:pt>
    <dgm:pt modelId="{E4DBC2B9-1844-405B-9A8D-9B29B9D68C43}" type="parTrans" cxnId="{12CDB869-BA8E-4AEE-AD6A-09FC9A367FD4}">
      <dgm:prSet/>
      <dgm:spPr/>
      <dgm:t>
        <a:bodyPr/>
        <a:lstStyle/>
        <a:p>
          <a:endParaRPr lang="zh-TW" altLang="en-US"/>
        </a:p>
      </dgm:t>
    </dgm:pt>
    <dgm:pt modelId="{DDF469F9-A243-4547-BB91-43643A18DE67}" type="sibTrans" cxnId="{12CDB869-BA8E-4AEE-AD6A-09FC9A367FD4}">
      <dgm:prSet/>
      <dgm:spPr/>
      <dgm:t>
        <a:bodyPr/>
        <a:lstStyle/>
        <a:p>
          <a:endParaRPr lang="zh-TW" altLang="en-US"/>
        </a:p>
      </dgm:t>
    </dgm:pt>
    <dgm:pt modelId="{2886BBC3-44EC-467A-9172-846B4C9FB188}">
      <dgm:prSet custT="1"/>
      <dgm:spPr/>
      <dgm:t>
        <a:bodyPr lIns="180000" rIns="180000"/>
        <a:lstStyle/>
        <a:p>
          <a:pPr>
            <a:spcBef>
              <a:spcPts val="600"/>
            </a:spcBef>
          </a:pPr>
          <a:r>
            <a:rPr lang="zh-TW" altLang="en-US" sz="2000"/>
            <a:t>個人與團體之間的整合度過低，沒辦法跟社會融合成一體，被團體孤立、隔離，就會產生自殺行為。</a:t>
          </a:r>
          <a:endParaRPr lang="zh-TW" altLang="en-US" sz="2000" dirty="0"/>
        </a:p>
      </dgm:t>
    </dgm:pt>
    <dgm:pt modelId="{77B6558E-7412-47AC-BA43-E103C8DB198B}" type="parTrans" cxnId="{D5F7EFD3-04FE-467B-B65D-D74118DE8658}">
      <dgm:prSet/>
      <dgm:spPr/>
      <dgm:t>
        <a:bodyPr/>
        <a:lstStyle/>
        <a:p>
          <a:endParaRPr lang="zh-TW" altLang="en-US"/>
        </a:p>
      </dgm:t>
    </dgm:pt>
    <dgm:pt modelId="{D3C8A10A-92D7-48CC-BDC8-CC8A639E8608}" type="sibTrans" cxnId="{D5F7EFD3-04FE-467B-B65D-D74118DE8658}">
      <dgm:prSet/>
      <dgm:spPr/>
      <dgm:t>
        <a:bodyPr/>
        <a:lstStyle/>
        <a:p>
          <a:endParaRPr lang="zh-TW" altLang="en-US"/>
        </a:p>
      </dgm:t>
    </dgm:pt>
    <dgm:pt modelId="{5E98DB29-06FF-474E-A936-73174004B5A8}">
      <dgm:prSet custT="1"/>
      <dgm:spPr/>
      <dgm:t>
        <a:bodyPr/>
        <a:lstStyle/>
        <a:p>
          <a:r>
            <a:rPr lang="zh-TW" altLang="en-US" sz="2400" b="0" dirty="0">
              <a:latin typeface="+mj-ea"/>
              <a:ea typeface="+mj-ea"/>
            </a:rPr>
            <a:t>利他型的自殺</a:t>
          </a:r>
          <a:r>
            <a:rPr lang="zh-TW" altLang="en-US" sz="1800" b="1" dirty="0"/>
            <a:t>（</a:t>
          </a:r>
          <a:r>
            <a:rPr lang="en-US" sz="1800" b="1" dirty="0"/>
            <a:t>altruistic suicide）</a:t>
          </a:r>
          <a:endParaRPr lang="en-US" sz="1800" dirty="0"/>
        </a:p>
      </dgm:t>
    </dgm:pt>
    <dgm:pt modelId="{A712933A-69F4-4D95-B2C2-87EB245F70A7}" type="parTrans" cxnId="{42E86D43-808E-4E2D-9F6F-09D321B26E4B}">
      <dgm:prSet/>
      <dgm:spPr/>
      <dgm:t>
        <a:bodyPr/>
        <a:lstStyle/>
        <a:p>
          <a:endParaRPr lang="zh-TW" altLang="en-US"/>
        </a:p>
      </dgm:t>
    </dgm:pt>
    <dgm:pt modelId="{66D4EE9B-285E-472A-846A-359C619C0F31}" type="sibTrans" cxnId="{42E86D43-808E-4E2D-9F6F-09D321B26E4B}">
      <dgm:prSet/>
      <dgm:spPr/>
      <dgm:t>
        <a:bodyPr/>
        <a:lstStyle/>
        <a:p>
          <a:endParaRPr lang="zh-TW" altLang="en-US"/>
        </a:p>
      </dgm:t>
    </dgm:pt>
    <dgm:pt modelId="{896F6717-DF18-4E00-872E-65E2C2D74676}">
      <dgm:prSet custT="1"/>
      <dgm:spPr/>
      <dgm:t>
        <a:bodyPr lIns="180000" rIns="180000"/>
        <a:lstStyle/>
        <a:p>
          <a:r>
            <a:rPr lang="zh-TW" altLang="en-US" sz="2000"/>
            <a:t>個人與團體之間的整合度過強，被團體完全控制，所以服從團體的命令，而按照團體的指令赴死。</a:t>
          </a:r>
          <a:endParaRPr lang="zh-TW" altLang="en-US" sz="2000" dirty="0"/>
        </a:p>
      </dgm:t>
    </dgm:pt>
    <dgm:pt modelId="{7B09F3B2-027E-41AF-A076-DCD72045467E}" type="parTrans" cxnId="{22F7D73A-9516-46C3-A383-679A87021899}">
      <dgm:prSet/>
      <dgm:spPr/>
      <dgm:t>
        <a:bodyPr/>
        <a:lstStyle/>
        <a:p>
          <a:endParaRPr lang="zh-TW" altLang="en-US"/>
        </a:p>
      </dgm:t>
    </dgm:pt>
    <dgm:pt modelId="{C17D993C-D590-42E6-B361-AF9FA29DBEE0}" type="sibTrans" cxnId="{22F7D73A-9516-46C3-A383-679A87021899}">
      <dgm:prSet/>
      <dgm:spPr/>
      <dgm:t>
        <a:bodyPr/>
        <a:lstStyle/>
        <a:p>
          <a:endParaRPr lang="zh-TW" altLang="en-US"/>
        </a:p>
      </dgm:t>
    </dgm:pt>
    <dgm:pt modelId="{EE9195EB-4F7F-4B37-8B7D-33F582CCC829}">
      <dgm:prSet custT="1"/>
      <dgm:spPr/>
      <dgm:t>
        <a:bodyPr lIns="180000" rIns="180000"/>
        <a:lstStyle/>
        <a:p>
          <a:r>
            <a:rPr lang="zh-TW" altLang="en-US" sz="2000"/>
            <a:t>當群體中的個人被置於極度受禁錮的情境之中，他們感覺即使付出任何努力也無法控制自己的生命時，就會將自己的生命權全然交付在他人手上，完全聽命於他人。</a:t>
          </a:r>
          <a:endParaRPr lang="zh-TW" altLang="en-US" sz="2000" dirty="0"/>
        </a:p>
      </dgm:t>
    </dgm:pt>
    <dgm:pt modelId="{E743CE1E-3CBC-4E74-A9DD-E009D1C1826C}">
      <dgm:prSet custT="1"/>
      <dgm:spPr/>
      <dgm:t>
        <a:bodyPr/>
        <a:lstStyle/>
        <a:p>
          <a:r>
            <a:rPr lang="zh-TW" altLang="en-US" sz="2400" b="0" dirty="0">
              <a:latin typeface="+mj-ea"/>
              <a:ea typeface="+mj-ea"/>
            </a:rPr>
            <a:t>宿命型的自殺</a:t>
          </a:r>
          <a:r>
            <a:rPr lang="zh-TW" altLang="en-US" sz="1800" b="1" dirty="0"/>
            <a:t>（</a:t>
          </a:r>
          <a:r>
            <a:rPr lang="en-US" sz="1800" b="1" dirty="0"/>
            <a:t>fatalistic suicide）</a:t>
          </a:r>
          <a:endParaRPr lang="en-US" sz="1800" dirty="0"/>
        </a:p>
      </dgm:t>
    </dgm:pt>
    <dgm:pt modelId="{176FCCCD-ADEA-421F-82C5-2225EEA35431}" type="sibTrans" cxnId="{7690DFA8-3882-42DC-9DD2-54DB79A0A1B3}">
      <dgm:prSet/>
      <dgm:spPr/>
      <dgm:t>
        <a:bodyPr/>
        <a:lstStyle/>
        <a:p>
          <a:endParaRPr lang="zh-TW" altLang="en-US"/>
        </a:p>
      </dgm:t>
    </dgm:pt>
    <dgm:pt modelId="{D9F4003A-81D1-4DD3-9242-E699B432BA9A}" type="parTrans" cxnId="{7690DFA8-3882-42DC-9DD2-54DB79A0A1B3}">
      <dgm:prSet/>
      <dgm:spPr/>
      <dgm:t>
        <a:bodyPr/>
        <a:lstStyle/>
        <a:p>
          <a:endParaRPr lang="zh-TW" altLang="en-US"/>
        </a:p>
      </dgm:t>
    </dgm:pt>
    <dgm:pt modelId="{CFF245F9-D9B6-48AB-A807-ECC09C86EBD1}" type="sibTrans" cxnId="{3C705ABC-14CC-45F0-ADD8-BC0A899A611D}">
      <dgm:prSet/>
      <dgm:spPr/>
      <dgm:t>
        <a:bodyPr/>
        <a:lstStyle/>
        <a:p>
          <a:endParaRPr lang="zh-TW" altLang="en-US"/>
        </a:p>
      </dgm:t>
    </dgm:pt>
    <dgm:pt modelId="{07EFA528-207F-46A8-97A6-4EAB3F0A63C1}" type="parTrans" cxnId="{3C705ABC-14CC-45F0-ADD8-BC0A899A611D}">
      <dgm:prSet/>
      <dgm:spPr/>
      <dgm:t>
        <a:bodyPr/>
        <a:lstStyle/>
        <a:p>
          <a:endParaRPr lang="zh-TW" altLang="en-US"/>
        </a:p>
      </dgm:t>
    </dgm:pt>
    <dgm:pt modelId="{CC960647-7C28-4587-BD77-9F7E1D8818E8}">
      <dgm:prSet custT="1"/>
      <dgm:spPr/>
      <dgm:t>
        <a:bodyPr lIns="180000" rIns="180000"/>
        <a:lstStyle/>
        <a:p>
          <a:r>
            <a:rPr lang="zh-TW" altLang="en-US" sz="2000"/>
            <a:t>「脫序」指個人喪失社會歸屬感或不再相信參與社會的意義。當社會被某種重大危機侵襲或產生急劇的社會變遷時，便容易產生脫序型自殺。</a:t>
          </a:r>
          <a:endParaRPr lang="zh-TW" altLang="en-US" sz="2000" dirty="0"/>
        </a:p>
      </dgm:t>
    </dgm:pt>
    <dgm:pt modelId="{CA1C639D-064A-4318-98EE-1659675AF405}">
      <dgm:prSet custT="1"/>
      <dgm:spPr/>
      <dgm:t>
        <a:bodyPr/>
        <a:lstStyle/>
        <a:p>
          <a:r>
            <a:rPr lang="zh-TW" altLang="en-US" sz="2400" b="0" dirty="0" smtClean="0">
              <a:latin typeface="+mj-ea"/>
              <a:ea typeface="+mj-ea"/>
            </a:rPr>
            <a:t>失序</a:t>
          </a:r>
          <a:r>
            <a:rPr lang="zh-TW" altLang="en-US" sz="2400" b="0" dirty="0">
              <a:latin typeface="+mj-ea"/>
              <a:ea typeface="+mj-ea"/>
            </a:rPr>
            <a:t>型的自殺</a:t>
          </a:r>
          <a:r>
            <a:rPr lang="en-US" altLang="zh-TW" sz="1800" b="0" dirty="0"/>
            <a:t/>
          </a:r>
          <a:br>
            <a:rPr lang="en-US" altLang="zh-TW" sz="1800" b="0" dirty="0"/>
          </a:br>
          <a:r>
            <a:rPr lang="zh-TW" altLang="en-US" sz="1800" b="1" dirty="0"/>
            <a:t>（</a:t>
          </a:r>
          <a:r>
            <a:rPr lang="en-US" sz="1800" b="1" dirty="0"/>
            <a:t>anomie suicide）</a:t>
          </a:r>
          <a:endParaRPr lang="en-US" sz="1800" dirty="0"/>
        </a:p>
      </dgm:t>
    </dgm:pt>
    <dgm:pt modelId="{17AD9EB7-17EB-4FCE-8FC1-AAA3E41E4151}" type="sibTrans" cxnId="{6D277802-5785-42A8-86BE-BC8A9484051F}">
      <dgm:prSet/>
      <dgm:spPr/>
      <dgm:t>
        <a:bodyPr/>
        <a:lstStyle/>
        <a:p>
          <a:endParaRPr lang="zh-TW" altLang="en-US"/>
        </a:p>
      </dgm:t>
    </dgm:pt>
    <dgm:pt modelId="{C8ACF4AE-E6FF-4F52-8148-9699A59EEDE5}" type="parTrans" cxnId="{6D277802-5785-42A8-86BE-BC8A9484051F}">
      <dgm:prSet/>
      <dgm:spPr/>
      <dgm:t>
        <a:bodyPr/>
        <a:lstStyle/>
        <a:p>
          <a:endParaRPr lang="zh-TW" altLang="en-US"/>
        </a:p>
      </dgm:t>
    </dgm:pt>
    <dgm:pt modelId="{B2831CEC-45DB-47D2-990D-8745AC1971C9}" type="sibTrans" cxnId="{C4917CDF-62EB-4135-9D8B-432E52EB7367}">
      <dgm:prSet/>
      <dgm:spPr/>
      <dgm:t>
        <a:bodyPr/>
        <a:lstStyle/>
        <a:p>
          <a:endParaRPr lang="zh-TW" altLang="en-US"/>
        </a:p>
      </dgm:t>
    </dgm:pt>
    <dgm:pt modelId="{0D37887E-FFF6-4710-8575-AA2C77EF4275}" type="parTrans" cxnId="{C4917CDF-62EB-4135-9D8B-432E52EB7367}">
      <dgm:prSet/>
      <dgm:spPr/>
      <dgm:t>
        <a:bodyPr/>
        <a:lstStyle/>
        <a:p>
          <a:endParaRPr lang="zh-TW" altLang="en-US"/>
        </a:p>
      </dgm:t>
    </dgm:pt>
    <dgm:pt modelId="{041E5EBD-C117-45C9-84B6-A689ED3F070B}">
      <dgm:prSet custT="1"/>
      <dgm:spPr/>
      <dgm:t>
        <a:bodyPr lIns="180000" rIns="180000"/>
        <a:lstStyle/>
        <a:p>
          <a:r>
            <a:rPr lang="zh-TW" altLang="en-US" sz="2000" dirty="0">
              <a:solidFill>
                <a:srgbClr val="008080"/>
              </a:solidFill>
            </a:rPr>
            <a:t>例如：神風特攻隊、自殺炸彈客。</a:t>
          </a:r>
        </a:p>
      </dgm:t>
    </dgm:pt>
    <dgm:pt modelId="{5550C4F0-F638-4775-B8BD-72413E00AB56}" type="parTrans" cxnId="{F5B09E9D-AA80-4500-9116-17959F906E32}">
      <dgm:prSet/>
      <dgm:spPr/>
      <dgm:t>
        <a:bodyPr/>
        <a:lstStyle/>
        <a:p>
          <a:endParaRPr lang="zh-TW" altLang="en-US"/>
        </a:p>
      </dgm:t>
    </dgm:pt>
    <dgm:pt modelId="{79AA6036-FD5E-4F0D-99E1-F9FF47CA4E41}" type="sibTrans" cxnId="{F5B09E9D-AA80-4500-9116-17959F906E32}">
      <dgm:prSet/>
      <dgm:spPr/>
      <dgm:t>
        <a:bodyPr/>
        <a:lstStyle/>
        <a:p>
          <a:endParaRPr lang="zh-TW" altLang="en-US"/>
        </a:p>
      </dgm:t>
    </dgm:pt>
    <dgm:pt modelId="{80E90090-90B5-4FF6-B02A-347544018032}">
      <dgm:prSet custT="1"/>
      <dgm:spPr/>
      <dgm:t>
        <a:bodyPr lIns="180000" rIns="180000"/>
        <a:lstStyle/>
        <a:p>
          <a:pPr>
            <a:spcBef>
              <a:spcPts val="600"/>
            </a:spcBef>
          </a:pPr>
          <a:r>
            <a:rPr lang="zh-TW" altLang="en-US" sz="2000" dirty="0">
              <a:solidFill>
                <a:schemeClr val="accent5">
                  <a:lumMod val="50000"/>
                </a:schemeClr>
              </a:solidFill>
            </a:rPr>
            <a:t>例如：社會適應困難者或是久病厭世自殺者。</a:t>
          </a:r>
        </a:p>
      </dgm:t>
    </dgm:pt>
    <dgm:pt modelId="{E06271D0-26DB-42EE-99CD-BAA83A488D6A}" type="parTrans" cxnId="{868A3F48-C99D-4320-873F-5DF609D94A8A}">
      <dgm:prSet/>
      <dgm:spPr/>
      <dgm:t>
        <a:bodyPr/>
        <a:lstStyle/>
        <a:p>
          <a:endParaRPr lang="zh-TW" altLang="en-US"/>
        </a:p>
      </dgm:t>
    </dgm:pt>
    <dgm:pt modelId="{1569B418-D9C2-484B-994F-EE058C751AFA}" type="sibTrans" cxnId="{868A3F48-C99D-4320-873F-5DF609D94A8A}">
      <dgm:prSet/>
      <dgm:spPr/>
      <dgm:t>
        <a:bodyPr/>
        <a:lstStyle/>
        <a:p>
          <a:endParaRPr lang="zh-TW" altLang="en-US"/>
        </a:p>
      </dgm:t>
    </dgm:pt>
    <dgm:pt modelId="{EFD0071A-CA71-4BC6-9794-F508AB802617}">
      <dgm:prSet custT="1"/>
      <dgm:spPr/>
      <dgm:t>
        <a:bodyPr lIns="180000" rIns="180000"/>
        <a:lstStyle/>
        <a:p>
          <a:r>
            <a:rPr lang="zh-TW" altLang="en-US" sz="2000" dirty="0">
              <a:solidFill>
                <a:schemeClr val="accent6">
                  <a:lumMod val="50000"/>
                </a:schemeClr>
              </a:solidFill>
            </a:rPr>
            <a:t>例如：監獄內的自殺。</a:t>
          </a:r>
        </a:p>
      </dgm:t>
    </dgm:pt>
    <dgm:pt modelId="{A0C4A3B0-B652-449E-AFC4-0B6E5B3873DA}" type="parTrans" cxnId="{E912F85E-5A43-4245-B59D-A3DDD7F69FA8}">
      <dgm:prSet/>
      <dgm:spPr/>
      <dgm:t>
        <a:bodyPr/>
        <a:lstStyle/>
        <a:p>
          <a:endParaRPr lang="zh-TW" altLang="en-US"/>
        </a:p>
      </dgm:t>
    </dgm:pt>
    <dgm:pt modelId="{A1F521C8-46AD-486A-8E1B-A8D175A9B4E8}" type="sibTrans" cxnId="{E912F85E-5A43-4245-B59D-A3DDD7F69FA8}">
      <dgm:prSet/>
      <dgm:spPr/>
      <dgm:t>
        <a:bodyPr/>
        <a:lstStyle/>
        <a:p>
          <a:endParaRPr lang="zh-TW" altLang="en-US"/>
        </a:p>
      </dgm:t>
    </dgm:pt>
    <dgm:pt modelId="{B4813A48-1E8D-4FD4-8997-E1855981FC35}">
      <dgm:prSet custT="1"/>
      <dgm:spPr/>
      <dgm:t>
        <a:bodyPr lIns="180000" rIns="180000"/>
        <a:lstStyle/>
        <a:p>
          <a:r>
            <a:rPr lang="zh-TW" altLang="en-US" sz="2000" dirty="0">
              <a:solidFill>
                <a:srgbClr val="006600"/>
              </a:solidFill>
            </a:rPr>
            <a:t>例如：失業、遭受離婚或失業等壓力事件</a:t>
          </a:r>
          <a:r>
            <a:rPr lang="en-US" altLang="zh-TW" sz="2000" dirty="0">
              <a:solidFill>
                <a:srgbClr val="006600"/>
              </a:solidFill>
            </a:rPr>
            <a:t>…</a:t>
          </a:r>
          <a:r>
            <a:rPr lang="zh-TW" altLang="en-US" sz="2000" dirty="0">
              <a:solidFill>
                <a:srgbClr val="006600"/>
              </a:solidFill>
            </a:rPr>
            <a:t>等等。 </a:t>
          </a:r>
        </a:p>
      </dgm:t>
    </dgm:pt>
    <dgm:pt modelId="{87C4AB47-6DBF-41AE-9569-8D5174443988}" type="parTrans" cxnId="{EF444306-D04A-482E-B001-A95D68885F81}">
      <dgm:prSet/>
      <dgm:spPr/>
      <dgm:t>
        <a:bodyPr/>
        <a:lstStyle/>
        <a:p>
          <a:endParaRPr lang="zh-TW" altLang="en-US"/>
        </a:p>
      </dgm:t>
    </dgm:pt>
    <dgm:pt modelId="{31A7CAD0-F198-40AF-9F24-62B4DEB9014B}" type="sibTrans" cxnId="{EF444306-D04A-482E-B001-A95D68885F81}">
      <dgm:prSet/>
      <dgm:spPr/>
      <dgm:t>
        <a:bodyPr/>
        <a:lstStyle/>
        <a:p>
          <a:endParaRPr lang="zh-TW" altLang="en-US"/>
        </a:p>
      </dgm:t>
    </dgm:pt>
    <dgm:pt modelId="{8B7B93AD-18CC-4DB5-B12A-3ABC247268DB}" type="pres">
      <dgm:prSet presAssocID="{B4A80FDC-1C1B-445D-B65A-EE86A2842A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CD5662-CADA-4D26-9F7D-E2430390E2D0}" type="pres">
      <dgm:prSet presAssocID="{621E81E8-048C-49BB-BAF5-94963C6D9F6B}" presName="composite" presStyleCnt="0"/>
      <dgm:spPr/>
    </dgm:pt>
    <dgm:pt modelId="{C8989B0D-3EA8-4F60-8FD9-5F7738F1DCAA}" type="pres">
      <dgm:prSet presAssocID="{621E81E8-048C-49BB-BAF5-94963C6D9F6B}" presName="parTx" presStyleLbl="alignNode1" presStyleIdx="0" presStyleCnt="4" custScaleY="9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D4988-8DFD-408A-82BF-48970E33D076}" type="pres">
      <dgm:prSet presAssocID="{621E81E8-048C-49BB-BAF5-94963C6D9F6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4C1B5F-75D4-4A16-86EE-A5B6446DF325}" type="pres">
      <dgm:prSet presAssocID="{DDF469F9-A243-4547-BB91-43643A18DE67}" presName="space" presStyleCnt="0"/>
      <dgm:spPr/>
    </dgm:pt>
    <dgm:pt modelId="{C984EE82-2DBA-47A3-AE8B-C4AC91842820}" type="pres">
      <dgm:prSet presAssocID="{5E98DB29-06FF-474E-A936-73174004B5A8}" presName="composite" presStyleCnt="0"/>
      <dgm:spPr/>
    </dgm:pt>
    <dgm:pt modelId="{10BC71AC-60A9-4875-89AC-94A290520465}" type="pres">
      <dgm:prSet presAssocID="{5E98DB29-06FF-474E-A936-73174004B5A8}" presName="parTx" presStyleLbl="alignNode1" presStyleIdx="1" presStyleCnt="4" custScaleY="9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544E7-500F-4DA4-992F-AFF5C38E1069}" type="pres">
      <dgm:prSet presAssocID="{5E98DB29-06FF-474E-A936-73174004B5A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4634F4-CBCB-4822-BFB0-0DF665246294}" type="pres">
      <dgm:prSet presAssocID="{66D4EE9B-285E-472A-846A-359C619C0F31}" presName="space" presStyleCnt="0"/>
      <dgm:spPr/>
    </dgm:pt>
    <dgm:pt modelId="{369A9861-6EF7-4A77-BA54-81144AA5A7AD}" type="pres">
      <dgm:prSet presAssocID="{CA1C639D-064A-4318-98EE-1659675AF405}" presName="composite" presStyleCnt="0"/>
      <dgm:spPr/>
    </dgm:pt>
    <dgm:pt modelId="{69AC6808-9677-4BE5-911F-92AD4CAE492A}" type="pres">
      <dgm:prSet presAssocID="{CA1C639D-064A-4318-98EE-1659675AF405}" presName="parTx" presStyleLbl="alignNode1" presStyleIdx="2" presStyleCnt="4" custScaleY="9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3CC7EA-9CD4-4593-B4DA-4C44A5DA5B81}" type="pres">
      <dgm:prSet presAssocID="{CA1C639D-064A-4318-98EE-1659675AF40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06F665-5586-49BE-8433-2897B083A55D}" type="pres">
      <dgm:prSet presAssocID="{17AD9EB7-17EB-4FCE-8FC1-AAA3E41E4151}" presName="space" presStyleCnt="0"/>
      <dgm:spPr/>
    </dgm:pt>
    <dgm:pt modelId="{C69D6AD1-CA31-40D9-B788-8145B3430044}" type="pres">
      <dgm:prSet presAssocID="{E743CE1E-3CBC-4E74-A9DD-E009D1C1826C}" presName="composite" presStyleCnt="0"/>
      <dgm:spPr/>
    </dgm:pt>
    <dgm:pt modelId="{561E965D-EB7C-4F92-9B61-E4409334A32F}" type="pres">
      <dgm:prSet presAssocID="{E743CE1E-3CBC-4E74-A9DD-E009D1C1826C}" presName="parTx" presStyleLbl="alignNode1" presStyleIdx="3" presStyleCnt="4" custScaleY="9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C125ED-5B10-4618-B7BC-C38C9BA5B9DF}" type="pres">
      <dgm:prSet presAssocID="{E743CE1E-3CBC-4E74-A9DD-E009D1C1826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E31FED-3CB2-4636-80B1-05F491DBA5C4}" type="presOf" srcId="{621E81E8-048C-49BB-BAF5-94963C6D9F6B}" destId="{C8989B0D-3EA8-4F60-8FD9-5F7738F1DCAA}" srcOrd="0" destOrd="0" presId="urn:microsoft.com/office/officeart/2005/8/layout/hList1"/>
    <dgm:cxn modelId="{D5F7EFD3-04FE-467B-B65D-D74118DE8658}" srcId="{621E81E8-048C-49BB-BAF5-94963C6D9F6B}" destId="{2886BBC3-44EC-467A-9172-846B4C9FB188}" srcOrd="0" destOrd="0" parTransId="{77B6558E-7412-47AC-BA43-E103C8DB198B}" sibTransId="{D3C8A10A-92D7-48CC-BDC8-CC8A639E8608}"/>
    <dgm:cxn modelId="{22F7D73A-9516-46C3-A383-679A87021899}" srcId="{5E98DB29-06FF-474E-A936-73174004B5A8}" destId="{896F6717-DF18-4E00-872E-65E2C2D74676}" srcOrd="0" destOrd="0" parTransId="{7B09F3B2-027E-41AF-A076-DCD72045467E}" sibTransId="{C17D993C-D590-42E6-B361-AF9FA29DBEE0}"/>
    <dgm:cxn modelId="{25E00595-7BDF-4EFB-9D4C-3900DCD2C636}" type="presOf" srcId="{896F6717-DF18-4E00-872E-65E2C2D74676}" destId="{CB6544E7-500F-4DA4-992F-AFF5C38E1069}" srcOrd="0" destOrd="0" presId="urn:microsoft.com/office/officeart/2005/8/layout/hList1"/>
    <dgm:cxn modelId="{12CDB869-BA8E-4AEE-AD6A-09FC9A367FD4}" srcId="{B4A80FDC-1C1B-445D-B65A-EE86A2842A43}" destId="{621E81E8-048C-49BB-BAF5-94963C6D9F6B}" srcOrd="0" destOrd="0" parTransId="{E4DBC2B9-1844-405B-9A8D-9B29B9D68C43}" sibTransId="{DDF469F9-A243-4547-BB91-43643A18DE67}"/>
    <dgm:cxn modelId="{800A3D75-A86A-4F30-AF3E-13430996C8CD}" type="presOf" srcId="{EFD0071A-CA71-4BC6-9794-F508AB802617}" destId="{FBC125ED-5B10-4618-B7BC-C38C9BA5B9DF}" srcOrd="0" destOrd="1" presId="urn:microsoft.com/office/officeart/2005/8/layout/hList1"/>
    <dgm:cxn modelId="{3C705ABC-14CC-45F0-ADD8-BC0A899A611D}" srcId="{E743CE1E-3CBC-4E74-A9DD-E009D1C1826C}" destId="{EE9195EB-4F7F-4B37-8B7D-33F582CCC829}" srcOrd="0" destOrd="0" parTransId="{07EFA528-207F-46A8-97A6-4EAB3F0A63C1}" sibTransId="{CFF245F9-D9B6-48AB-A807-ECC09C86EBD1}"/>
    <dgm:cxn modelId="{CD2D18AA-F372-4029-86B2-C72AC0AF3BDC}" type="presOf" srcId="{E743CE1E-3CBC-4E74-A9DD-E009D1C1826C}" destId="{561E965D-EB7C-4F92-9B61-E4409334A32F}" srcOrd="0" destOrd="0" presId="urn:microsoft.com/office/officeart/2005/8/layout/hList1"/>
    <dgm:cxn modelId="{CE62194B-E4E5-430B-BD35-C52E7F09DFFA}" type="presOf" srcId="{5E98DB29-06FF-474E-A936-73174004B5A8}" destId="{10BC71AC-60A9-4875-89AC-94A290520465}" srcOrd="0" destOrd="0" presId="urn:microsoft.com/office/officeart/2005/8/layout/hList1"/>
    <dgm:cxn modelId="{6105CDB9-CAFE-4B1A-AC1F-51B5D22A960B}" type="presOf" srcId="{2886BBC3-44EC-467A-9172-846B4C9FB188}" destId="{552D4988-8DFD-408A-82BF-48970E33D076}" srcOrd="0" destOrd="0" presId="urn:microsoft.com/office/officeart/2005/8/layout/hList1"/>
    <dgm:cxn modelId="{98F0A0A6-41BF-4A8E-8187-AAD527203CB9}" type="presOf" srcId="{B4A80FDC-1C1B-445D-B65A-EE86A2842A43}" destId="{8B7B93AD-18CC-4DB5-B12A-3ABC247268DB}" srcOrd="0" destOrd="0" presId="urn:microsoft.com/office/officeart/2005/8/layout/hList1"/>
    <dgm:cxn modelId="{149FB009-DA1E-4A37-89AC-E9E146E9DAD7}" type="presOf" srcId="{041E5EBD-C117-45C9-84B6-A689ED3F070B}" destId="{CB6544E7-500F-4DA4-992F-AFF5C38E1069}" srcOrd="0" destOrd="1" presId="urn:microsoft.com/office/officeart/2005/8/layout/hList1"/>
    <dgm:cxn modelId="{C4917CDF-62EB-4135-9D8B-432E52EB7367}" srcId="{CA1C639D-064A-4318-98EE-1659675AF405}" destId="{CC960647-7C28-4587-BD77-9F7E1D8818E8}" srcOrd="0" destOrd="0" parTransId="{0D37887E-FFF6-4710-8575-AA2C77EF4275}" sibTransId="{B2831CEC-45DB-47D2-990D-8745AC1971C9}"/>
    <dgm:cxn modelId="{42E86D43-808E-4E2D-9F6F-09D321B26E4B}" srcId="{B4A80FDC-1C1B-445D-B65A-EE86A2842A43}" destId="{5E98DB29-06FF-474E-A936-73174004B5A8}" srcOrd="1" destOrd="0" parTransId="{A712933A-69F4-4D95-B2C2-87EB245F70A7}" sibTransId="{66D4EE9B-285E-472A-846A-359C619C0F31}"/>
    <dgm:cxn modelId="{EF444306-D04A-482E-B001-A95D68885F81}" srcId="{CA1C639D-064A-4318-98EE-1659675AF405}" destId="{B4813A48-1E8D-4FD4-8997-E1855981FC35}" srcOrd="1" destOrd="0" parTransId="{87C4AB47-6DBF-41AE-9569-8D5174443988}" sibTransId="{31A7CAD0-F198-40AF-9F24-62B4DEB9014B}"/>
    <dgm:cxn modelId="{A8D030B8-2B49-4A6F-B93A-E2AB546A2C27}" type="presOf" srcId="{80E90090-90B5-4FF6-B02A-347544018032}" destId="{552D4988-8DFD-408A-82BF-48970E33D076}" srcOrd="0" destOrd="1" presId="urn:microsoft.com/office/officeart/2005/8/layout/hList1"/>
    <dgm:cxn modelId="{3A098A2D-3232-4ECE-A881-61D1B98CA5DD}" type="presOf" srcId="{CA1C639D-064A-4318-98EE-1659675AF405}" destId="{69AC6808-9677-4BE5-911F-92AD4CAE492A}" srcOrd="0" destOrd="0" presId="urn:microsoft.com/office/officeart/2005/8/layout/hList1"/>
    <dgm:cxn modelId="{6D277802-5785-42A8-86BE-BC8A9484051F}" srcId="{B4A80FDC-1C1B-445D-B65A-EE86A2842A43}" destId="{CA1C639D-064A-4318-98EE-1659675AF405}" srcOrd="2" destOrd="0" parTransId="{C8ACF4AE-E6FF-4F52-8148-9699A59EEDE5}" sibTransId="{17AD9EB7-17EB-4FCE-8FC1-AAA3E41E4151}"/>
    <dgm:cxn modelId="{88AD860A-2915-4A61-AE4C-1FF0C74945C6}" type="presOf" srcId="{EE9195EB-4F7F-4B37-8B7D-33F582CCC829}" destId="{FBC125ED-5B10-4618-B7BC-C38C9BA5B9DF}" srcOrd="0" destOrd="0" presId="urn:microsoft.com/office/officeart/2005/8/layout/hList1"/>
    <dgm:cxn modelId="{E912F85E-5A43-4245-B59D-A3DDD7F69FA8}" srcId="{E743CE1E-3CBC-4E74-A9DD-E009D1C1826C}" destId="{EFD0071A-CA71-4BC6-9794-F508AB802617}" srcOrd="1" destOrd="0" parTransId="{A0C4A3B0-B652-449E-AFC4-0B6E5B3873DA}" sibTransId="{A1F521C8-46AD-486A-8E1B-A8D175A9B4E8}"/>
    <dgm:cxn modelId="{F5B09E9D-AA80-4500-9116-17959F906E32}" srcId="{5E98DB29-06FF-474E-A936-73174004B5A8}" destId="{041E5EBD-C117-45C9-84B6-A689ED3F070B}" srcOrd="1" destOrd="0" parTransId="{5550C4F0-F638-4775-B8BD-72413E00AB56}" sibTransId="{79AA6036-FD5E-4F0D-99E1-F9FF47CA4E41}"/>
    <dgm:cxn modelId="{F3EBF86D-72FF-4C26-9BE1-978832EB9CAC}" type="presOf" srcId="{CC960647-7C28-4587-BD77-9F7E1D8818E8}" destId="{6D3CC7EA-9CD4-4593-B4DA-4C44A5DA5B81}" srcOrd="0" destOrd="0" presId="urn:microsoft.com/office/officeart/2005/8/layout/hList1"/>
    <dgm:cxn modelId="{7690DFA8-3882-42DC-9DD2-54DB79A0A1B3}" srcId="{B4A80FDC-1C1B-445D-B65A-EE86A2842A43}" destId="{E743CE1E-3CBC-4E74-A9DD-E009D1C1826C}" srcOrd="3" destOrd="0" parTransId="{D9F4003A-81D1-4DD3-9242-E699B432BA9A}" sibTransId="{176FCCCD-ADEA-421F-82C5-2225EEA35431}"/>
    <dgm:cxn modelId="{868A3F48-C99D-4320-873F-5DF609D94A8A}" srcId="{621E81E8-048C-49BB-BAF5-94963C6D9F6B}" destId="{80E90090-90B5-4FF6-B02A-347544018032}" srcOrd="1" destOrd="0" parTransId="{E06271D0-26DB-42EE-99CD-BAA83A488D6A}" sibTransId="{1569B418-D9C2-484B-994F-EE058C751AFA}"/>
    <dgm:cxn modelId="{47D214F6-AA6C-4F09-8F7E-18D306D13694}" type="presOf" srcId="{B4813A48-1E8D-4FD4-8997-E1855981FC35}" destId="{6D3CC7EA-9CD4-4593-B4DA-4C44A5DA5B81}" srcOrd="0" destOrd="1" presId="urn:microsoft.com/office/officeart/2005/8/layout/hList1"/>
    <dgm:cxn modelId="{F647087F-CEC1-4CA0-9D1D-8CBE3F02D310}" type="presParOf" srcId="{8B7B93AD-18CC-4DB5-B12A-3ABC247268DB}" destId="{0DCD5662-CADA-4D26-9F7D-E2430390E2D0}" srcOrd="0" destOrd="0" presId="urn:microsoft.com/office/officeart/2005/8/layout/hList1"/>
    <dgm:cxn modelId="{096B46E1-3348-4FFE-BFFF-17185449EF99}" type="presParOf" srcId="{0DCD5662-CADA-4D26-9F7D-E2430390E2D0}" destId="{C8989B0D-3EA8-4F60-8FD9-5F7738F1DCAA}" srcOrd="0" destOrd="0" presId="urn:microsoft.com/office/officeart/2005/8/layout/hList1"/>
    <dgm:cxn modelId="{8D01B1D5-701E-4DC2-AC81-C9313EEE8113}" type="presParOf" srcId="{0DCD5662-CADA-4D26-9F7D-E2430390E2D0}" destId="{552D4988-8DFD-408A-82BF-48970E33D076}" srcOrd="1" destOrd="0" presId="urn:microsoft.com/office/officeart/2005/8/layout/hList1"/>
    <dgm:cxn modelId="{76197F9D-B3CF-4424-9F5D-122C3E2461B4}" type="presParOf" srcId="{8B7B93AD-18CC-4DB5-B12A-3ABC247268DB}" destId="{A24C1B5F-75D4-4A16-86EE-A5B6446DF325}" srcOrd="1" destOrd="0" presId="urn:microsoft.com/office/officeart/2005/8/layout/hList1"/>
    <dgm:cxn modelId="{1F4EB5F0-C4E3-4267-AC66-93729AB02EBB}" type="presParOf" srcId="{8B7B93AD-18CC-4DB5-B12A-3ABC247268DB}" destId="{C984EE82-2DBA-47A3-AE8B-C4AC91842820}" srcOrd="2" destOrd="0" presId="urn:microsoft.com/office/officeart/2005/8/layout/hList1"/>
    <dgm:cxn modelId="{F58C8467-349A-4DE0-BC1E-8AF96CF13868}" type="presParOf" srcId="{C984EE82-2DBA-47A3-AE8B-C4AC91842820}" destId="{10BC71AC-60A9-4875-89AC-94A290520465}" srcOrd="0" destOrd="0" presId="urn:microsoft.com/office/officeart/2005/8/layout/hList1"/>
    <dgm:cxn modelId="{55F6601A-CFBE-4BA3-96CB-29C4D4E09D8D}" type="presParOf" srcId="{C984EE82-2DBA-47A3-AE8B-C4AC91842820}" destId="{CB6544E7-500F-4DA4-992F-AFF5C38E1069}" srcOrd="1" destOrd="0" presId="urn:microsoft.com/office/officeart/2005/8/layout/hList1"/>
    <dgm:cxn modelId="{225160A7-710E-4635-BF2F-202742BAD352}" type="presParOf" srcId="{8B7B93AD-18CC-4DB5-B12A-3ABC247268DB}" destId="{C24634F4-CBCB-4822-BFB0-0DF665246294}" srcOrd="3" destOrd="0" presId="urn:microsoft.com/office/officeart/2005/8/layout/hList1"/>
    <dgm:cxn modelId="{BB2D5CB8-EF12-41E9-B941-B4CB466FB080}" type="presParOf" srcId="{8B7B93AD-18CC-4DB5-B12A-3ABC247268DB}" destId="{369A9861-6EF7-4A77-BA54-81144AA5A7AD}" srcOrd="4" destOrd="0" presId="urn:microsoft.com/office/officeart/2005/8/layout/hList1"/>
    <dgm:cxn modelId="{9007229D-4D9B-4324-83F2-45D6F109998D}" type="presParOf" srcId="{369A9861-6EF7-4A77-BA54-81144AA5A7AD}" destId="{69AC6808-9677-4BE5-911F-92AD4CAE492A}" srcOrd="0" destOrd="0" presId="urn:microsoft.com/office/officeart/2005/8/layout/hList1"/>
    <dgm:cxn modelId="{FF93FFF3-C39E-4D38-B2F0-281B367976D0}" type="presParOf" srcId="{369A9861-6EF7-4A77-BA54-81144AA5A7AD}" destId="{6D3CC7EA-9CD4-4593-B4DA-4C44A5DA5B81}" srcOrd="1" destOrd="0" presId="urn:microsoft.com/office/officeart/2005/8/layout/hList1"/>
    <dgm:cxn modelId="{158B1820-ED4F-4587-BE62-6BAF4F2129B5}" type="presParOf" srcId="{8B7B93AD-18CC-4DB5-B12A-3ABC247268DB}" destId="{2D06F665-5586-49BE-8433-2897B083A55D}" srcOrd="5" destOrd="0" presId="urn:microsoft.com/office/officeart/2005/8/layout/hList1"/>
    <dgm:cxn modelId="{7EED5914-12BD-4E7B-BC2D-7673E990D809}" type="presParOf" srcId="{8B7B93AD-18CC-4DB5-B12A-3ABC247268DB}" destId="{C69D6AD1-CA31-40D9-B788-8145B3430044}" srcOrd="6" destOrd="0" presId="urn:microsoft.com/office/officeart/2005/8/layout/hList1"/>
    <dgm:cxn modelId="{3F0FDC82-09BC-466E-8F04-AAB96B1FC51D}" type="presParOf" srcId="{C69D6AD1-CA31-40D9-B788-8145B3430044}" destId="{561E965D-EB7C-4F92-9B61-E4409334A32F}" srcOrd="0" destOrd="0" presId="urn:microsoft.com/office/officeart/2005/8/layout/hList1"/>
    <dgm:cxn modelId="{D18EB5AF-C617-4BD6-AD4B-C2F3130CB84F}" type="presParOf" srcId="{C69D6AD1-CA31-40D9-B788-8145B3430044}" destId="{FBC125ED-5B10-4618-B7BC-C38C9BA5B9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36EFE-DD16-4553-A3EB-3C41199AF6C7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BB0749D-E093-4B54-ADC7-D27C8C867C2E}">
      <dgm:prSet phldrT="[文字]" custT="1"/>
      <dgm:spPr/>
      <dgm:t>
        <a:bodyPr/>
        <a:lstStyle/>
        <a:p>
          <a:r>
            <a:rPr lang="zh-TW" altLang="en-US" sz="3200" dirty="0" smtClean="0"/>
            <a:t>自殺意念</a:t>
          </a:r>
          <a:endParaRPr lang="zh-TW" altLang="en-US" sz="3200" dirty="0"/>
        </a:p>
      </dgm:t>
    </dgm:pt>
    <dgm:pt modelId="{533A8265-55B1-4377-9865-EF60A38133B6}" type="parTrans" cxnId="{77DE21AB-84E3-4B6C-8812-D5FE26E7A741}">
      <dgm:prSet/>
      <dgm:spPr/>
      <dgm:t>
        <a:bodyPr/>
        <a:lstStyle/>
        <a:p>
          <a:endParaRPr lang="zh-TW" altLang="en-US"/>
        </a:p>
      </dgm:t>
    </dgm:pt>
    <dgm:pt modelId="{FCB1F516-B7CE-473B-9B3C-EB95BBD19E30}" type="sibTrans" cxnId="{77DE21AB-84E3-4B6C-8812-D5FE26E7A741}">
      <dgm:prSet/>
      <dgm:spPr/>
      <dgm:t>
        <a:bodyPr/>
        <a:lstStyle/>
        <a:p>
          <a:endParaRPr lang="zh-TW" altLang="en-US"/>
        </a:p>
      </dgm:t>
    </dgm:pt>
    <dgm:pt modelId="{F0423EE4-8577-49F9-8715-374AD7A291EE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有結束生命的念頭，但沒有更明確的想法</a:t>
          </a:r>
          <a:endParaRPr lang="zh-TW" altLang="en-US" sz="2000" dirty="0"/>
        </a:p>
      </dgm:t>
    </dgm:pt>
    <dgm:pt modelId="{0216C286-A3D0-4B24-8A6B-EE6068024F31}" type="parTrans" cxnId="{BC344253-1FE2-4492-A19B-B00BCA034D33}">
      <dgm:prSet/>
      <dgm:spPr/>
      <dgm:t>
        <a:bodyPr/>
        <a:lstStyle/>
        <a:p>
          <a:endParaRPr lang="zh-TW" altLang="en-US"/>
        </a:p>
      </dgm:t>
    </dgm:pt>
    <dgm:pt modelId="{B89812DA-2787-4C36-B409-314688DF416D}" type="sibTrans" cxnId="{BC344253-1FE2-4492-A19B-B00BCA034D33}">
      <dgm:prSet/>
      <dgm:spPr/>
      <dgm:t>
        <a:bodyPr/>
        <a:lstStyle/>
        <a:p>
          <a:endParaRPr lang="zh-TW" altLang="en-US"/>
        </a:p>
      </dgm:t>
    </dgm:pt>
    <dgm:pt modelId="{6ABB900A-39B1-4DD6-B6D5-A1A23AE87A68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評估意念出現頻率、持續時間、情緒認知</a:t>
          </a:r>
          <a:endParaRPr lang="zh-TW" altLang="en-US" sz="2000" dirty="0"/>
        </a:p>
      </dgm:t>
    </dgm:pt>
    <dgm:pt modelId="{8F8E0A5C-90F2-46D6-B98E-B408EA0E7DB1}" type="parTrans" cxnId="{2500A8A2-2DFD-4CC7-B3D6-D33DC3894EF9}">
      <dgm:prSet/>
      <dgm:spPr/>
      <dgm:t>
        <a:bodyPr/>
        <a:lstStyle/>
        <a:p>
          <a:endParaRPr lang="zh-TW" altLang="en-US"/>
        </a:p>
      </dgm:t>
    </dgm:pt>
    <dgm:pt modelId="{CD42ED6D-6A28-4019-8EF9-1D1F9274FA43}" type="sibTrans" cxnId="{2500A8A2-2DFD-4CC7-B3D6-D33DC3894EF9}">
      <dgm:prSet/>
      <dgm:spPr/>
      <dgm:t>
        <a:bodyPr/>
        <a:lstStyle/>
        <a:p>
          <a:endParaRPr lang="zh-TW" altLang="en-US"/>
        </a:p>
      </dgm:t>
    </dgm:pt>
    <dgm:pt modelId="{A4B56CEF-0C20-4628-B18A-251B48BD716C}">
      <dgm:prSet phldrT="[文字]" custT="1"/>
      <dgm:spPr/>
      <dgm:t>
        <a:bodyPr/>
        <a:lstStyle/>
        <a:p>
          <a:r>
            <a:rPr lang="zh-TW" altLang="en-US" sz="3200" dirty="0" smtClean="0"/>
            <a:t>自殺計畫</a:t>
          </a:r>
          <a:endParaRPr lang="zh-TW" altLang="en-US" sz="3200" dirty="0"/>
        </a:p>
      </dgm:t>
    </dgm:pt>
    <dgm:pt modelId="{1DC63B57-E3E7-487B-9491-D28E083F2066}" type="parTrans" cxnId="{E2B69C9C-E03C-4E46-B269-4FBA11E862D7}">
      <dgm:prSet/>
      <dgm:spPr/>
      <dgm:t>
        <a:bodyPr/>
        <a:lstStyle/>
        <a:p>
          <a:endParaRPr lang="zh-TW" altLang="en-US"/>
        </a:p>
      </dgm:t>
    </dgm:pt>
    <dgm:pt modelId="{CB84C743-C426-442B-A010-511467EC7F4B}" type="sibTrans" cxnId="{E2B69C9C-E03C-4E46-B269-4FBA11E862D7}">
      <dgm:prSet/>
      <dgm:spPr/>
      <dgm:t>
        <a:bodyPr/>
        <a:lstStyle/>
        <a:p>
          <a:endParaRPr lang="zh-TW" altLang="en-US"/>
        </a:p>
      </dgm:t>
    </dgm:pt>
    <dgm:pt modelId="{E4080F2F-A286-4031-9E16-5D1641C99B5F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有明確想採取的自殺方式，尚無具體規劃</a:t>
          </a:r>
          <a:endParaRPr lang="zh-TW" altLang="en-US" sz="2000" dirty="0"/>
        </a:p>
      </dgm:t>
    </dgm:pt>
    <dgm:pt modelId="{1EF573DB-A464-49B1-848B-DA7D86490EB8}" type="parTrans" cxnId="{712AEECC-9442-476C-9D41-D0CC69903E2F}">
      <dgm:prSet/>
      <dgm:spPr/>
      <dgm:t>
        <a:bodyPr/>
        <a:lstStyle/>
        <a:p>
          <a:endParaRPr lang="zh-TW" altLang="en-US"/>
        </a:p>
      </dgm:t>
    </dgm:pt>
    <dgm:pt modelId="{1E659D4E-1250-41BB-86D1-309D3ABA341C}" type="sibTrans" cxnId="{712AEECC-9442-476C-9D41-D0CC69903E2F}">
      <dgm:prSet/>
      <dgm:spPr/>
      <dgm:t>
        <a:bodyPr/>
        <a:lstStyle/>
        <a:p>
          <a:endParaRPr lang="zh-TW" altLang="en-US"/>
        </a:p>
      </dgm:t>
    </dgm:pt>
    <dgm:pt modelId="{EEBB3F5F-362F-4B07-B120-2083B2B73B02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評估自殺方式的可行性、工具的準備程度，口頭不自殺契約</a:t>
          </a:r>
          <a:endParaRPr lang="zh-TW" altLang="en-US" sz="2000" dirty="0"/>
        </a:p>
      </dgm:t>
    </dgm:pt>
    <dgm:pt modelId="{88BEABD8-F918-40B5-9B29-C3DA86920FEE}" type="parTrans" cxnId="{597F1C53-64DB-48D0-A42D-AA2B61881A21}">
      <dgm:prSet/>
      <dgm:spPr/>
      <dgm:t>
        <a:bodyPr/>
        <a:lstStyle/>
        <a:p>
          <a:endParaRPr lang="zh-TW" altLang="en-US"/>
        </a:p>
      </dgm:t>
    </dgm:pt>
    <dgm:pt modelId="{C8D2B0D5-0CE6-4D51-92DC-BA0EC86F7413}" type="sibTrans" cxnId="{597F1C53-64DB-48D0-A42D-AA2B61881A21}">
      <dgm:prSet/>
      <dgm:spPr/>
      <dgm:t>
        <a:bodyPr/>
        <a:lstStyle/>
        <a:p>
          <a:endParaRPr lang="zh-TW" altLang="en-US"/>
        </a:p>
      </dgm:t>
    </dgm:pt>
    <dgm:pt modelId="{037E08F2-0241-4385-A035-805E84FA833C}">
      <dgm:prSet phldrT="[文字]" custT="1"/>
      <dgm:spPr/>
      <dgm:t>
        <a:bodyPr/>
        <a:lstStyle/>
        <a:p>
          <a:r>
            <a:rPr lang="zh-TW" altLang="en-US" sz="3200" dirty="0" smtClean="0"/>
            <a:t>自殺策略</a:t>
          </a:r>
          <a:endParaRPr lang="zh-TW" altLang="en-US" sz="3200" dirty="0"/>
        </a:p>
      </dgm:t>
    </dgm:pt>
    <dgm:pt modelId="{0C4FF034-5DF2-4619-B65A-D5971DD6D39C}" type="parTrans" cxnId="{35C36CE8-52B9-425C-8ADA-DB19FCED72B5}">
      <dgm:prSet/>
      <dgm:spPr/>
      <dgm:t>
        <a:bodyPr/>
        <a:lstStyle/>
        <a:p>
          <a:endParaRPr lang="zh-TW" altLang="en-US"/>
        </a:p>
      </dgm:t>
    </dgm:pt>
    <dgm:pt modelId="{F2B21F8F-BE16-4636-9435-82BA7DCC73D2}" type="sibTrans" cxnId="{35C36CE8-52B9-425C-8ADA-DB19FCED72B5}">
      <dgm:prSet/>
      <dgm:spPr/>
      <dgm:t>
        <a:bodyPr/>
        <a:lstStyle/>
        <a:p>
          <a:endParaRPr lang="zh-TW" altLang="en-US"/>
        </a:p>
      </dgm:t>
    </dgm:pt>
    <dgm:pt modelId="{550B4B01-1338-42E4-96E1-68DA023DD9F9}">
      <dgm:prSet phldrT="[文字]" custT="1"/>
      <dgm:spPr/>
      <dgm:t>
        <a:bodyPr/>
        <a:lstStyle/>
        <a:p>
          <a:r>
            <a:rPr lang="zh-TW" altLang="en-US" sz="3200" dirty="0" smtClean="0"/>
            <a:t>自殺行動</a:t>
          </a:r>
          <a:endParaRPr lang="zh-TW" altLang="en-US" sz="3200" dirty="0"/>
        </a:p>
      </dgm:t>
    </dgm:pt>
    <dgm:pt modelId="{61F54FA0-3A82-44AD-A826-3A5565A68192}" type="parTrans" cxnId="{1A7F1D67-6CA1-49F8-91C4-135FBC150630}">
      <dgm:prSet/>
      <dgm:spPr/>
      <dgm:t>
        <a:bodyPr/>
        <a:lstStyle/>
        <a:p>
          <a:endParaRPr lang="zh-TW" altLang="en-US"/>
        </a:p>
      </dgm:t>
    </dgm:pt>
    <dgm:pt modelId="{6F7197E1-8407-44F3-9A2F-B13405D7FA98}" type="sibTrans" cxnId="{1A7F1D67-6CA1-49F8-91C4-135FBC150630}">
      <dgm:prSet/>
      <dgm:spPr/>
      <dgm:t>
        <a:bodyPr/>
        <a:lstStyle/>
        <a:p>
          <a:endParaRPr lang="zh-TW" altLang="en-US"/>
        </a:p>
      </dgm:t>
    </dgm:pt>
    <dgm:pt modelId="{FD26FEFD-1E49-49B3-B679-9B874918B48C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有具體的自殺策略，也可能有演練過</a:t>
          </a:r>
          <a:endParaRPr lang="zh-TW" altLang="en-US" sz="2000" dirty="0"/>
        </a:p>
      </dgm:t>
    </dgm:pt>
    <dgm:pt modelId="{5F493326-72BA-4800-A7D8-EAF099F912F6}" type="parTrans" cxnId="{F76A4EED-63BD-4B73-9F24-17D3EC9EC42E}">
      <dgm:prSet/>
      <dgm:spPr/>
      <dgm:t>
        <a:bodyPr/>
        <a:lstStyle/>
        <a:p>
          <a:endParaRPr lang="zh-TW" altLang="en-US"/>
        </a:p>
      </dgm:t>
    </dgm:pt>
    <dgm:pt modelId="{D93E9B54-EF8B-40C4-85D4-B04E3CAAE2D9}" type="sibTrans" cxnId="{F76A4EED-63BD-4B73-9F24-17D3EC9EC42E}">
      <dgm:prSet/>
      <dgm:spPr/>
      <dgm:t>
        <a:bodyPr/>
        <a:lstStyle/>
        <a:p>
          <a:endParaRPr lang="zh-TW" altLang="en-US"/>
        </a:p>
      </dgm:t>
    </dgm:pt>
    <dgm:pt modelId="{BE595DFE-26B6-42DC-94FA-6BFB18BB31D3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正在行動中，或已行動未遂</a:t>
          </a:r>
          <a:endParaRPr lang="zh-TW" altLang="en-US" sz="2000" dirty="0"/>
        </a:p>
      </dgm:t>
    </dgm:pt>
    <dgm:pt modelId="{06578857-B75E-4412-BB2A-F805040F0387}" type="parTrans" cxnId="{AE0BE3AA-D9CE-4DD6-81B2-8B5135E6E447}">
      <dgm:prSet/>
      <dgm:spPr/>
      <dgm:t>
        <a:bodyPr/>
        <a:lstStyle/>
        <a:p>
          <a:endParaRPr lang="zh-TW" altLang="en-US"/>
        </a:p>
      </dgm:t>
    </dgm:pt>
    <dgm:pt modelId="{A6BAB8CE-EAC6-4D43-9975-BB2E9477FD8F}" type="sibTrans" cxnId="{AE0BE3AA-D9CE-4DD6-81B2-8B5135E6E447}">
      <dgm:prSet/>
      <dgm:spPr/>
      <dgm:t>
        <a:bodyPr/>
        <a:lstStyle/>
        <a:p>
          <a:endParaRPr lang="zh-TW" altLang="en-US"/>
        </a:p>
      </dgm:t>
    </dgm:pt>
    <dgm:pt modelId="{4F509682-4B8F-4258-B6D0-9A751AF78314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確認個案所在地，以及自殺手法，立刻報警</a:t>
          </a:r>
          <a:endParaRPr lang="zh-TW" altLang="en-US" sz="2000" dirty="0"/>
        </a:p>
      </dgm:t>
    </dgm:pt>
    <dgm:pt modelId="{8ED2F5F2-8659-4C2D-AFA7-23E53152454A}" type="parTrans" cxnId="{FE3F1282-9B89-4021-BC60-5F406AC01349}">
      <dgm:prSet/>
      <dgm:spPr/>
      <dgm:t>
        <a:bodyPr/>
        <a:lstStyle/>
        <a:p>
          <a:endParaRPr lang="zh-TW" altLang="en-US"/>
        </a:p>
      </dgm:t>
    </dgm:pt>
    <dgm:pt modelId="{07DB92C0-92DF-4EA0-A60F-D14DA820DE6B}" type="sibTrans" cxnId="{FE3F1282-9B89-4021-BC60-5F406AC01349}">
      <dgm:prSet/>
      <dgm:spPr/>
      <dgm:t>
        <a:bodyPr/>
        <a:lstStyle/>
        <a:p>
          <a:endParaRPr lang="zh-TW" altLang="en-US"/>
        </a:p>
      </dgm:t>
    </dgm:pt>
    <dgm:pt modelId="{C4529BEC-F9EB-4B24-971C-24C671A02D7C}">
      <dgm:prSet custT="1"/>
      <dgm:spPr/>
      <dgm:t>
        <a:bodyPr/>
        <a:lstStyle/>
        <a:p>
          <a:pPr algn="l"/>
          <a:r>
            <a:rPr lang="zh-TW" altLang="en-US" sz="2000" dirty="0" smtClean="0"/>
            <a:t>了解策略的人事時地物，簽不自殺契約，進行通報</a:t>
          </a:r>
          <a:endParaRPr lang="zh-TW" altLang="en-US" sz="2000" dirty="0"/>
        </a:p>
      </dgm:t>
    </dgm:pt>
    <dgm:pt modelId="{4E729BDC-EEB5-4BB5-964E-C768EAB3E3C0}" type="parTrans" cxnId="{77AD9980-FCAB-4F1B-B63E-818B6C0EEC6A}">
      <dgm:prSet/>
      <dgm:spPr/>
      <dgm:t>
        <a:bodyPr/>
        <a:lstStyle/>
        <a:p>
          <a:endParaRPr lang="zh-TW" altLang="en-US"/>
        </a:p>
      </dgm:t>
    </dgm:pt>
    <dgm:pt modelId="{3538E113-F1C0-489F-8749-9A5A5CBA33CF}" type="sibTrans" cxnId="{77AD9980-FCAB-4F1B-B63E-818B6C0EEC6A}">
      <dgm:prSet/>
      <dgm:spPr/>
      <dgm:t>
        <a:bodyPr/>
        <a:lstStyle/>
        <a:p>
          <a:endParaRPr lang="zh-TW" altLang="en-US"/>
        </a:p>
      </dgm:t>
    </dgm:pt>
    <dgm:pt modelId="{C6583079-D216-48B7-9751-EACC7BDD204F}" type="pres">
      <dgm:prSet presAssocID="{A4536EFE-DD16-4553-A3EB-3C41199AF6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8226A2-FBAB-4FEF-9E75-17B952B5394C}" type="pres">
      <dgm:prSet presAssocID="{BBB0749D-E093-4B54-ADC7-D27C8C867C2E}" presName="vertFlow" presStyleCnt="0"/>
      <dgm:spPr/>
    </dgm:pt>
    <dgm:pt modelId="{0DAE942A-6BEB-4100-B687-A0E18FC4786C}" type="pres">
      <dgm:prSet presAssocID="{BBB0749D-E093-4B54-ADC7-D27C8C867C2E}" presName="header" presStyleLbl="node1" presStyleIdx="0" presStyleCnt="4" custScaleY="149244"/>
      <dgm:spPr/>
      <dgm:t>
        <a:bodyPr/>
        <a:lstStyle/>
        <a:p>
          <a:endParaRPr lang="zh-TW" altLang="en-US"/>
        </a:p>
      </dgm:t>
    </dgm:pt>
    <dgm:pt modelId="{16E603EA-FA8C-4FC0-8CF0-5CF641D5031E}" type="pres">
      <dgm:prSet presAssocID="{0216C286-A3D0-4B24-8A6B-EE6068024F31}" presName="parTrans" presStyleLbl="sibTrans2D1" presStyleIdx="0" presStyleCnt="8"/>
      <dgm:spPr/>
      <dgm:t>
        <a:bodyPr/>
        <a:lstStyle/>
        <a:p>
          <a:endParaRPr lang="zh-TW" altLang="en-US"/>
        </a:p>
      </dgm:t>
    </dgm:pt>
    <dgm:pt modelId="{8FCD727B-5EEE-4398-A6C8-A34E08E99B5A}" type="pres">
      <dgm:prSet presAssocID="{F0423EE4-8577-49F9-8715-374AD7A291EE}" presName="child" presStyleLbl="alignAccFollowNode1" presStyleIdx="0" presStyleCnt="8" custScaleY="2487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9686A-5E08-44E3-9F8A-0534C500D5C2}" type="pres">
      <dgm:prSet presAssocID="{B89812DA-2787-4C36-B409-314688DF416D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DB8E2302-C125-4A63-83E7-908CA5AAB594}" type="pres">
      <dgm:prSet presAssocID="{6ABB900A-39B1-4DD6-B6D5-A1A23AE87A68}" presName="child" presStyleLbl="alignAccFollowNode1" presStyleIdx="1" presStyleCnt="8" custScaleY="35534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0610EC-3C64-4986-BA35-6AEF0C84DBA5}" type="pres">
      <dgm:prSet presAssocID="{BBB0749D-E093-4B54-ADC7-D27C8C867C2E}" presName="hSp" presStyleCnt="0"/>
      <dgm:spPr/>
    </dgm:pt>
    <dgm:pt modelId="{71EDB818-87A8-4FA3-9C9C-F63E832D19EA}" type="pres">
      <dgm:prSet presAssocID="{A4B56CEF-0C20-4628-B18A-251B48BD716C}" presName="vertFlow" presStyleCnt="0"/>
      <dgm:spPr/>
    </dgm:pt>
    <dgm:pt modelId="{FB73DAB7-E26A-4E52-8AB9-EAC99F43F5E4}" type="pres">
      <dgm:prSet presAssocID="{A4B56CEF-0C20-4628-B18A-251B48BD716C}" presName="header" presStyleLbl="node1" presStyleIdx="1" presStyleCnt="4" custScaleY="149244"/>
      <dgm:spPr/>
      <dgm:t>
        <a:bodyPr/>
        <a:lstStyle/>
        <a:p>
          <a:endParaRPr lang="zh-TW" altLang="en-US"/>
        </a:p>
      </dgm:t>
    </dgm:pt>
    <dgm:pt modelId="{2878995C-2C0A-4E08-9436-1594AFECEBFA}" type="pres">
      <dgm:prSet presAssocID="{1EF573DB-A464-49B1-848B-DA7D86490EB8}" presName="parTrans" presStyleLbl="sibTrans2D1" presStyleIdx="2" presStyleCnt="8"/>
      <dgm:spPr/>
      <dgm:t>
        <a:bodyPr/>
        <a:lstStyle/>
        <a:p>
          <a:endParaRPr lang="zh-TW" altLang="en-US"/>
        </a:p>
      </dgm:t>
    </dgm:pt>
    <dgm:pt modelId="{9E8C901B-DF93-4640-97B5-2B1D8EACC2E0}" type="pres">
      <dgm:prSet presAssocID="{E4080F2F-A286-4031-9E16-5D1641C99B5F}" presName="child" presStyleLbl="alignAccFollowNode1" presStyleIdx="2" presStyleCnt="8" custScaleY="2487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DB31F5-7C5F-4371-9A59-10297AB1255C}" type="pres">
      <dgm:prSet presAssocID="{1E659D4E-1250-41BB-86D1-309D3ABA341C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06605729-8812-4758-B090-4FB67837182F}" type="pres">
      <dgm:prSet presAssocID="{EEBB3F5F-362F-4B07-B120-2083B2B73B02}" presName="child" presStyleLbl="alignAccFollowNode1" presStyleIdx="3" presStyleCnt="8" custScaleY="3553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7E7C1F-8B15-4BE2-934A-3CC8F35C55CF}" type="pres">
      <dgm:prSet presAssocID="{A4B56CEF-0C20-4628-B18A-251B48BD716C}" presName="hSp" presStyleCnt="0"/>
      <dgm:spPr/>
    </dgm:pt>
    <dgm:pt modelId="{CA8278E5-8B02-4D00-B19D-9540B71AD872}" type="pres">
      <dgm:prSet presAssocID="{037E08F2-0241-4385-A035-805E84FA833C}" presName="vertFlow" presStyleCnt="0"/>
      <dgm:spPr/>
    </dgm:pt>
    <dgm:pt modelId="{1463942E-4847-441D-936A-800E3DB94329}" type="pres">
      <dgm:prSet presAssocID="{037E08F2-0241-4385-A035-805E84FA833C}" presName="header" presStyleLbl="node1" presStyleIdx="2" presStyleCnt="4" custScaleY="149244"/>
      <dgm:spPr/>
      <dgm:t>
        <a:bodyPr/>
        <a:lstStyle/>
        <a:p>
          <a:endParaRPr lang="zh-TW" altLang="en-US"/>
        </a:p>
      </dgm:t>
    </dgm:pt>
    <dgm:pt modelId="{121B30F2-195F-40E2-B295-CA316699F9BB}" type="pres">
      <dgm:prSet presAssocID="{5F493326-72BA-4800-A7D8-EAF099F912F6}" presName="parTrans" presStyleLbl="sibTrans2D1" presStyleIdx="4" presStyleCnt="8"/>
      <dgm:spPr/>
      <dgm:t>
        <a:bodyPr/>
        <a:lstStyle/>
        <a:p>
          <a:endParaRPr lang="zh-TW" altLang="en-US"/>
        </a:p>
      </dgm:t>
    </dgm:pt>
    <dgm:pt modelId="{83858FC3-E2CC-44A8-9D53-87C999F0EA5A}" type="pres">
      <dgm:prSet presAssocID="{FD26FEFD-1E49-49B3-B679-9B874918B48C}" presName="child" presStyleLbl="alignAccFollowNode1" presStyleIdx="4" presStyleCnt="8" custScaleY="2487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DFFC4-1602-4CB5-9599-919D073F710B}" type="pres">
      <dgm:prSet presAssocID="{D93E9B54-EF8B-40C4-85D4-B04E3CAAE2D9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F23AACC9-3457-4900-8FDC-D16F2132F375}" type="pres">
      <dgm:prSet presAssocID="{C4529BEC-F9EB-4B24-971C-24C671A02D7C}" presName="child" presStyleLbl="alignAccFollowNode1" presStyleIdx="5" presStyleCnt="8" custScaleY="3553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AF0328-8F58-405B-B767-972FC6401990}" type="pres">
      <dgm:prSet presAssocID="{037E08F2-0241-4385-A035-805E84FA833C}" presName="hSp" presStyleCnt="0"/>
      <dgm:spPr/>
    </dgm:pt>
    <dgm:pt modelId="{9FD408A6-8634-49EC-84AA-3197370BB107}" type="pres">
      <dgm:prSet presAssocID="{550B4B01-1338-42E4-96E1-68DA023DD9F9}" presName="vertFlow" presStyleCnt="0"/>
      <dgm:spPr/>
    </dgm:pt>
    <dgm:pt modelId="{A3757315-8961-4DEB-A235-1C5D1FAC47E8}" type="pres">
      <dgm:prSet presAssocID="{550B4B01-1338-42E4-96E1-68DA023DD9F9}" presName="header" presStyleLbl="node1" presStyleIdx="3" presStyleCnt="4" custScaleY="149244"/>
      <dgm:spPr/>
      <dgm:t>
        <a:bodyPr/>
        <a:lstStyle/>
        <a:p>
          <a:endParaRPr lang="zh-TW" altLang="en-US"/>
        </a:p>
      </dgm:t>
    </dgm:pt>
    <dgm:pt modelId="{32160A1B-6079-4C74-8BE9-3C209BB0E799}" type="pres">
      <dgm:prSet presAssocID="{06578857-B75E-4412-BB2A-F805040F0387}" presName="parTrans" presStyleLbl="sibTrans2D1" presStyleIdx="6" presStyleCnt="8"/>
      <dgm:spPr/>
      <dgm:t>
        <a:bodyPr/>
        <a:lstStyle/>
        <a:p>
          <a:endParaRPr lang="zh-TW" altLang="en-US"/>
        </a:p>
      </dgm:t>
    </dgm:pt>
    <dgm:pt modelId="{3EC22127-7CB8-457E-9FCB-49948F03A635}" type="pres">
      <dgm:prSet presAssocID="{BE595DFE-26B6-42DC-94FA-6BFB18BB31D3}" presName="child" presStyleLbl="alignAccFollowNode1" presStyleIdx="6" presStyleCnt="8" custScaleY="2487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DF2F56-67A6-479C-AAD2-6F1771DB1710}" type="pres">
      <dgm:prSet presAssocID="{A6BAB8CE-EAC6-4D43-9975-BB2E9477FD8F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4EED4855-305E-44CA-9ECF-C52FB28DB763}" type="pres">
      <dgm:prSet presAssocID="{4F509682-4B8F-4258-B6D0-9A751AF78314}" presName="child" presStyleLbl="alignAccFollowNode1" presStyleIdx="7" presStyleCnt="8" custScaleY="3553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2F9B98-4A65-4B37-935C-5E6A92B77269}" type="presOf" srcId="{06578857-B75E-4412-BB2A-F805040F0387}" destId="{32160A1B-6079-4C74-8BE9-3C209BB0E799}" srcOrd="0" destOrd="0" presId="urn:microsoft.com/office/officeart/2005/8/layout/lProcess1"/>
    <dgm:cxn modelId="{91677C4F-4BFF-4B93-AC50-A4A706326050}" type="presOf" srcId="{F0423EE4-8577-49F9-8715-374AD7A291EE}" destId="{8FCD727B-5EEE-4398-A6C8-A34E08E99B5A}" srcOrd="0" destOrd="0" presId="urn:microsoft.com/office/officeart/2005/8/layout/lProcess1"/>
    <dgm:cxn modelId="{9C823357-81FD-44CB-9304-CA06B2029A7B}" type="presOf" srcId="{A4536EFE-DD16-4553-A3EB-3C41199AF6C7}" destId="{C6583079-D216-48B7-9751-EACC7BDD204F}" srcOrd="0" destOrd="0" presId="urn:microsoft.com/office/officeart/2005/8/layout/lProcess1"/>
    <dgm:cxn modelId="{79DBB8B4-C7B1-420E-95CC-C08A98D7E7F5}" type="presOf" srcId="{EEBB3F5F-362F-4B07-B120-2083B2B73B02}" destId="{06605729-8812-4758-B090-4FB67837182F}" srcOrd="0" destOrd="0" presId="urn:microsoft.com/office/officeart/2005/8/layout/lProcess1"/>
    <dgm:cxn modelId="{1B5A3F93-DCF1-4A04-BB27-A2EB5BE7AC62}" type="presOf" srcId="{0216C286-A3D0-4B24-8A6B-EE6068024F31}" destId="{16E603EA-FA8C-4FC0-8CF0-5CF641D5031E}" srcOrd="0" destOrd="0" presId="urn:microsoft.com/office/officeart/2005/8/layout/lProcess1"/>
    <dgm:cxn modelId="{A540E3DD-443A-4180-9D13-707B7695BCC0}" type="presOf" srcId="{BBB0749D-E093-4B54-ADC7-D27C8C867C2E}" destId="{0DAE942A-6BEB-4100-B687-A0E18FC4786C}" srcOrd="0" destOrd="0" presId="urn:microsoft.com/office/officeart/2005/8/layout/lProcess1"/>
    <dgm:cxn modelId="{712AEECC-9442-476C-9D41-D0CC69903E2F}" srcId="{A4B56CEF-0C20-4628-B18A-251B48BD716C}" destId="{E4080F2F-A286-4031-9E16-5D1641C99B5F}" srcOrd="0" destOrd="0" parTransId="{1EF573DB-A464-49B1-848B-DA7D86490EB8}" sibTransId="{1E659D4E-1250-41BB-86D1-309D3ABA341C}"/>
    <dgm:cxn modelId="{95401590-66B4-4096-8DD5-42E4BD0E4ED4}" type="presOf" srcId="{5F493326-72BA-4800-A7D8-EAF099F912F6}" destId="{121B30F2-195F-40E2-B295-CA316699F9BB}" srcOrd="0" destOrd="0" presId="urn:microsoft.com/office/officeart/2005/8/layout/lProcess1"/>
    <dgm:cxn modelId="{62C6C8BB-3ECF-408A-AC22-9A4E3E7BD846}" type="presOf" srcId="{A6BAB8CE-EAC6-4D43-9975-BB2E9477FD8F}" destId="{3DDF2F56-67A6-479C-AAD2-6F1771DB1710}" srcOrd="0" destOrd="0" presId="urn:microsoft.com/office/officeart/2005/8/layout/lProcess1"/>
    <dgm:cxn modelId="{597F1C53-64DB-48D0-A42D-AA2B61881A21}" srcId="{A4B56CEF-0C20-4628-B18A-251B48BD716C}" destId="{EEBB3F5F-362F-4B07-B120-2083B2B73B02}" srcOrd="1" destOrd="0" parTransId="{88BEABD8-F918-40B5-9B29-C3DA86920FEE}" sibTransId="{C8D2B0D5-0CE6-4D51-92DC-BA0EC86F7413}"/>
    <dgm:cxn modelId="{35C36CE8-52B9-425C-8ADA-DB19FCED72B5}" srcId="{A4536EFE-DD16-4553-A3EB-3C41199AF6C7}" destId="{037E08F2-0241-4385-A035-805E84FA833C}" srcOrd="2" destOrd="0" parTransId="{0C4FF034-5DF2-4619-B65A-D5971DD6D39C}" sibTransId="{F2B21F8F-BE16-4636-9435-82BA7DCC73D2}"/>
    <dgm:cxn modelId="{2500A8A2-2DFD-4CC7-B3D6-D33DC3894EF9}" srcId="{BBB0749D-E093-4B54-ADC7-D27C8C867C2E}" destId="{6ABB900A-39B1-4DD6-B6D5-A1A23AE87A68}" srcOrd="1" destOrd="0" parTransId="{8F8E0A5C-90F2-46D6-B98E-B408EA0E7DB1}" sibTransId="{CD42ED6D-6A28-4019-8EF9-1D1F9274FA43}"/>
    <dgm:cxn modelId="{83352DC5-76CF-4241-9BB0-79CCFE645DF1}" type="presOf" srcId="{6ABB900A-39B1-4DD6-B6D5-A1A23AE87A68}" destId="{DB8E2302-C125-4A63-83E7-908CA5AAB594}" srcOrd="0" destOrd="0" presId="urn:microsoft.com/office/officeart/2005/8/layout/lProcess1"/>
    <dgm:cxn modelId="{A193AE55-EAA6-47B3-B2BF-B372AA47A4B2}" type="presOf" srcId="{4F509682-4B8F-4258-B6D0-9A751AF78314}" destId="{4EED4855-305E-44CA-9ECF-C52FB28DB763}" srcOrd="0" destOrd="0" presId="urn:microsoft.com/office/officeart/2005/8/layout/lProcess1"/>
    <dgm:cxn modelId="{386D9F77-8187-4564-8467-F1B942D450E6}" type="presOf" srcId="{D93E9B54-EF8B-40C4-85D4-B04E3CAAE2D9}" destId="{22FDFFC4-1602-4CB5-9599-919D073F710B}" srcOrd="0" destOrd="0" presId="urn:microsoft.com/office/officeart/2005/8/layout/lProcess1"/>
    <dgm:cxn modelId="{E3F491C4-361A-4085-8E35-87DAFBA3D523}" type="presOf" srcId="{BE595DFE-26B6-42DC-94FA-6BFB18BB31D3}" destId="{3EC22127-7CB8-457E-9FCB-49948F03A635}" srcOrd="0" destOrd="0" presId="urn:microsoft.com/office/officeart/2005/8/layout/lProcess1"/>
    <dgm:cxn modelId="{EA19BB3F-C30C-4C71-A2FE-BF4FEE880B43}" type="presOf" srcId="{1E659D4E-1250-41BB-86D1-309D3ABA341C}" destId="{81DB31F5-7C5F-4371-9A59-10297AB1255C}" srcOrd="0" destOrd="0" presId="urn:microsoft.com/office/officeart/2005/8/layout/lProcess1"/>
    <dgm:cxn modelId="{AE0BE3AA-D9CE-4DD6-81B2-8B5135E6E447}" srcId="{550B4B01-1338-42E4-96E1-68DA023DD9F9}" destId="{BE595DFE-26B6-42DC-94FA-6BFB18BB31D3}" srcOrd="0" destOrd="0" parTransId="{06578857-B75E-4412-BB2A-F805040F0387}" sibTransId="{A6BAB8CE-EAC6-4D43-9975-BB2E9477FD8F}"/>
    <dgm:cxn modelId="{6D954AA7-CC8D-49E8-8404-A5113D54327D}" type="presOf" srcId="{A4B56CEF-0C20-4628-B18A-251B48BD716C}" destId="{FB73DAB7-E26A-4E52-8AB9-EAC99F43F5E4}" srcOrd="0" destOrd="0" presId="urn:microsoft.com/office/officeart/2005/8/layout/lProcess1"/>
    <dgm:cxn modelId="{6D3D3040-4C05-428C-9E81-C32F13B595FE}" type="presOf" srcId="{C4529BEC-F9EB-4B24-971C-24C671A02D7C}" destId="{F23AACC9-3457-4900-8FDC-D16F2132F375}" srcOrd="0" destOrd="0" presId="urn:microsoft.com/office/officeart/2005/8/layout/lProcess1"/>
    <dgm:cxn modelId="{1A7F1D67-6CA1-49F8-91C4-135FBC150630}" srcId="{A4536EFE-DD16-4553-A3EB-3C41199AF6C7}" destId="{550B4B01-1338-42E4-96E1-68DA023DD9F9}" srcOrd="3" destOrd="0" parTransId="{61F54FA0-3A82-44AD-A826-3A5565A68192}" sibTransId="{6F7197E1-8407-44F3-9A2F-B13405D7FA98}"/>
    <dgm:cxn modelId="{4F1170B4-374F-45A5-B76C-BE81C0A51CA7}" type="presOf" srcId="{B89812DA-2787-4C36-B409-314688DF416D}" destId="{1629686A-5E08-44E3-9F8A-0534C500D5C2}" srcOrd="0" destOrd="0" presId="urn:microsoft.com/office/officeart/2005/8/layout/lProcess1"/>
    <dgm:cxn modelId="{4CDDA43F-D327-4ED3-92A9-332782B7A94B}" type="presOf" srcId="{E4080F2F-A286-4031-9E16-5D1641C99B5F}" destId="{9E8C901B-DF93-4640-97B5-2B1D8EACC2E0}" srcOrd="0" destOrd="0" presId="urn:microsoft.com/office/officeart/2005/8/layout/lProcess1"/>
    <dgm:cxn modelId="{CACD4202-5305-45E4-9115-C852961D3B69}" type="presOf" srcId="{550B4B01-1338-42E4-96E1-68DA023DD9F9}" destId="{A3757315-8961-4DEB-A235-1C5D1FAC47E8}" srcOrd="0" destOrd="0" presId="urn:microsoft.com/office/officeart/2005/8/layout/lProcess1"/>
    <dgm:cxn modelId="{F76A4EED-63BD-4B73-9F24-17D3EC9EC42E}" srcId="{037E08F2-0241-4385-A035-805E84FA833C}" destId="{FD26FEFD-1E49-49B3-B679-9B874918B48C}" srcOrd="0" destOrd="0" parTransId="{5F493326-72BA-4800-A7D8-EAF099F912F6}" sibTransId="{D93E9B54-EF8B-40C4-85D4-B04E3CAAE2D9}"/>
    <dgm:cxn modelId="{89411141-9253-47DF-8BEE-2AF3A6C78642}" type="presOf" srcId="{FD26FEFD-1E49-49B3-B679-9B874918B48C}" destId="{83858FC3-E2CC-44A8-9D53-87C999F0EA5A}" srcOrd="0" destOrd="0" presId="urn:microsoft.com/office/officeart/2005/8/layout/lProcess1"/>
    <dgm:cxn modelId="{B666C5FE-53FA-48E8-B569-11800A0FA6D1}" type="presOf" srcId="{1EF573DB-A464-49B1-848B-DA7D86490EB8}" destId="{2878995C-2C0A-4E08-9436-1594AFECEBFA}" srcOrd="0" destOrd="0" presId="urn:microsoft.com/office/officeart/2005/8/layout/lProcess1"/>
    <dgm:cxn modelId="{FE3F1282-9B89-4021-BC60-5F406AC01349}" srcId="{550B4B01-1338-42E4-96E1-68DA023DD9F9}" destId="{4F509682-4B8F-4258-B6D0-9A751AF78314}" srcOrd="1" destOrd="0" parTransId="{8ED2F5F2-8659-4C2D-AFA7-23E53152454A}" sibTransId="{07DB92C0-92DF-4EA0-A60F-D14DA820DE6B}"/>
    <dgm:cxn modelId="{BC344253-1FE2-4492-A19B-B00BCA034D33}" srcId="{BBB0749D-E093-4B54-ADC7-D27C8C867C2E}" destId="{F0423EE4-8577-49F9-8715-374AD7A291EE}" srcOrd="0" destOrd="0" parTransId="{0216C286-A3D0-4B24-8A6B-EE6068024F31}" sibTransId="{B89812DA-2787-4C36-B409-314688DF416D}"/>
    <dgm:cxn modelId="{9138821E-FCFF-491E-85B8-396A1FF55879}" type="presOf" srcId="{037E08F2-0241-4385-A035-805E84FA833C}" destId="{1463942E-4847-441D-936A-800E3DB94329}" srcOrd="0" destOrd="0" presId="urn:microsoft.com/office/officeart/2005/8/layout/lProcess1"/>
    <dgm:cxn modelId="{E2B69C9C-E03C-4E46-B269-4FBA11E862D7}" srcId="{A4536EFE-DD16-4553-A3EB-3C41199AF6C7}" destId="{A4B56CEF-0C20-4628-B18A-251B48BD716C}" srcOrd="1" destOrd="0" parTransId="{1DC63B57-E3E7-487B-9491-D28E083F2066}" sibTransId="{CB84C743-C426-442B-A010-511467EC7F4B}"/>
    <dgm:cxn modelId="{77DE21AB-84E3-4B6C-8812-D5FE26E7A741}" srcId="{A4536EFE-DD16-4553-A3EB-3C41199AF6C7}" destId="{BBB0749D-E093-4B54-ADC7-D27C8C867C2E}" srcOrd="0" destOrd="0" parTransId="{533A8265-55B1-4377-9865-EF60A38133B6}" sibTransId="{FCB1F516-B7CE-473B-9B3C-EB95BBD19E30}"/>
    <dgm:cxn modelId="{77AD9980-FCAB-4F1B-B63E-818B6C0EEC6A}" srcId="{037E08F2-0241-4385-A035-805E84FA833C}" destId="{C4529BEC-F9EB-4B24-971C-24C671A02D7C}" srcOrd="1" destOrd="0" parTransId="{4E729BDC-EEB5-4BB5-964E-C768EAB3E3C0}" sibTransId="{3538E113-F1C0-489F-8749-9A5A5CBA33CF}"/>
    <dgm:cxn modelId="{C2341FB3-9EE4-4865-AB62-B2CB10D609CC}" type="presParOf" srcId="{C6583079-D216-48B7-9751-EACC7BDD204F}" destId="{788226A2-FBAB-4FEF-9E75-17B952B5394C}" srcOrd="0" destOrd="0" presId="urn:microsoft.com/office/officeart/2005/8/layout/lProcess1"/>
    <dgm:cxn modelId="{8BB460D1-5A33-4343-B6E1-EFE0B40FBC45}" type="presParOf" srcId="{788226A2-FBAB-4FEF-9E75-17B952B5394C}" destId="{0DAE942A-6BEB-4100-B687-A0E18FC4786C}" srcOrd="0" destOrd="0" presId="urn:microsoft.com/office/officeart/2005/8/layout/lProcess1"/>
    <dgm:cxn modelId="{0839203B-FE07-41BE-AD27-D36EE9B18D32}" type="presParOf" srcId="{788226A2-FBAB-4FEF-9E75-17B952B5394C}" destId="{16E603EA-FA8C-4FC0-8CF0-5CF641D5031E}" srcOrd="1" destOrd="0" presId="urn:microsoft.com/office/officeart/2005/8/layout/lProcess1"/>
    <dgm:cxn modelId="{4025BDB0-B38D-4052-819B-0C825433D9C0}" type="presParOf" srcId="{788226A2-FBAB-4FEF-9E75-17B952B5394C}" destId="{8FCD727B-5EEE-4398-A6C8-A34E08E99B5A}" srcOrd="2" destOrd="0" presId="urn:microsoft.com/office/officeart/2005/8/layout/lProcess1"/>
    <dgm:cxn modelId="{52F867BB-DBAE-416A-9ED9-6807C25D1C14}" type="presParOf" srcId="{788226A2-FBAB-4FEF-9E75-17B952B5394C}" destId="{1629686A-5E08-44E3-9F8A-0534C500D5C2}" srcOrd="3" destOrd="0" presId="urn:microsoft.com/office/officeart/2005/8/layout/lProcess1"/>
    <dgm:cxn modelId="{EA270A07-4013-4CBD-9FA4-9887C3800EF7}" type="presParOf" srcId="{788226A2-FBAB-4FEF-9E75-17B952B5394C}" destId="{DB8E2302-C125-4A63-83E7-908CA5AAB594}" srcOrd="4" destOrd="0" presId="urn:microsoft.com/office/officeart/2005/8/layout/lProcess1"/>
    <dgm:cxn modelId="{D8FEC557-1040-4781-863B-1744B3CF83C4}" type="presParOf" srcId="{C6583079-D216-48B7-9751-EACC7BDD204F}" destId="{900610EC-3C64-4986-BA35-6AEF0C84DBA5}" srcOrd="1" destOrd="0" presId="urn:microsoft.com/office/officeart/2005/8/layout/lProcess1"/>
    <dgm:cxn modelId="{3FB889BA-8DF0-4CD4-BA7B-BCD49D8AA666}" type="presParOf" srcId="{C6583079-D216-48B7-9751-EACC7BDD204F}" destId="{71EDB818-87A8-4FA3-9C9C-F63E832D19EA}" srcOrd="2" destOrd="0" presId="urn:microsoft.com/office/officeart/2005/8/layout/lProcess1"/>
    <dgm:cxn modelId="{A80A32D4-FBF8-47AC-A284-18F05B5FA811}" type="presParOf" srcId="{71EDB818-87A8-4FA3-9C9C-F63E832D19EA}" destId="{FB73DAB7-E26A-4E52-8AB9-EAC99F43F5E4}" srcOrd="0" destOrd="0" presId="urn:microsoft.com/office/officeart/2005/8/layout/lProcess1"/>
    <dgm:cxn modelId="{73A295EF-7583-4EE4-A9A2-A312F9313CFF}" type="presParOf" srcId="{71EDB818-87A8-4FA3-9C9C-F63E832D19EA}" destId="{2878995C-2C0A-4E08-9436-1594AFECEBFA}" srcOrd="1" destOrd="0" presId="urn:microsoft.com/office/officeart/2005/8/layout/lProcess1"/>
    <dgm:cxn modelId="{0109E310-473C-4A7B-9F04-B3E02F4B5A00}" type="presParOf" srcId="{71EDB818-87A8-4FA3-9C9C-F63E832D19EA}" destId="{9E8C901B-DF93-4640-97B5-2B1D8EACC2E0}" srcOrd="2" destOrd="0" presId="urn:microsoft.com/office/officeart/2005/8/layout/lProcess1"/>
    <dgm:cxn modelId="{2D450FAE-913E-4B90-A370-E4B63761937F}" type="presParOf" srcId="{71EDB818-87A8-4FA3-9C9C-F63E832D19EA}" destId="{81DB31F5-7C5F-4371-9A59-10297AB1255C}" srcOrd="3" destOrd="0" presId="urn:microsoft.com/office/officeart/2005/8/layout/lProcess1"/>
    <dgm:cxn modelId="{A8530E65-70DD-46D5-B0B7-3348D25ECCB8}" type="presParOf" srcId="{71EDB818-87A8-4FA3-9C9C-F63E832D19EA}" destId="{06605729-8812-4758-B090-4FB67837182F}" srcOrd="4" destOrd="0" presId="urn:microsoft.com/office/officeart/2005/8/layout/lProcess1"/>
    <dgm:cxn modelId="{42D8FB98-F277-40BC-98CF-AC2DC32C982E}" type="presParOf" srcId="{C6583079-D216-48B7-9751-EACC7BDD204F}" destId="{FE7E7C1F-8B15-4BE2-934A-3CC8F35C55CF}" srcOrd="3" destOrd="0" presId="urn:microsoft.com/office/officeart/2005/8/layout/lProcess1"/>
    <dgm:cxn modelId="{11C45F44-F511-4006-81C7-282AD5DBF7EA}" type="presParOf" srcId="{C6583079-D216-48B7-9751-EACC7BDD204F}" destId="{CA8278E5-8B02-4D00-B19D-9540B71AD872}" srcOrd="4" destOrd="0" presId="urn:microsoft.com/office/officeart/2005/8/layout/lProcess1"/>
    <dgm:cxn modelId="{E81E6A22-B13A-4F5C-BA20-913B88293D06}" type="presParOf" srcId="{CA8278E5-8B02-4D00-B19D-9540B71AD872}" destId="{1463942E-4847-441D-936A-800E3DB94329}" srcOrd="0" destOrd="0" presId="urn:microsoft.com/office/officeart/2005/8/layout/lProcess1"/>
    <dgm:cxn modelId="{500BB583-7270-4C04-85A0-81277614057B}" type="presParOf" srcId="{CA8278E5-8B02-4D00-B19D-9540B71AD872}" destId="{121B30F2-195F-40E2-B295-CA316699F9BB}" srcOrd="1" destOrd="0" presId="urn:microsoft.com/office/officeart/2005/8/layout/lProcess1"/>
    <dgm:cxn modelId="{B9D7E247-E6FE-4C3F-BC89-2C92980A98C7}" type="presParOf" srcId="{CA8278E5-8B02-4D00-B19D-9540B71AD872}" destId="{83858FC3-E2CC-44A8-9D53-87C999F0EA5A}" srcOrd="2" destOrd="0" presId="urn:microsoft.com/office/officeart/2005/8/layout/lProcess1"/>
    <dgm:cxn modelId="{5312123A-B9EC-4840-9E96-A8F15229E32D}" type="presParOf" srcId="{CA8278E5-8B02-4D00-B19D-9540B71AD872}" destId="{22FDFFC4-1602-4CB5-9599-919D073F710B}" srcOrd="3" destOrd="0" presId="urn:microsoft.com/office/officeart/2005/8/layout/lProcess1"/>
    <dgm:cxn modelId="{B830F642-9010-49EE-9A19-3D7471BE1502}" type="presParOf" srcId="{CA8278E5-8B02-4D00-B19D-9540B71AD872}" destId="{F23AACC9-3457-4900-8FDC-D16F2132F375}" srcOrd="4" destOrd="0" presId="urn:microsoft.com/office/officeart/2005/8/layout/lProcess1"/>
    <dgm:cxn modelId="{43AE1B55-EA94-4FC8-B98E-609237690D5A}" type="presParOf" srcId="{C6583079-D216-48B7-9751-EACC7BDD204F}" destId="{06AF0328-8F58-405B-B767-972FC6401990}" srcOrd="5" destOrd="0" presId="urn:microsoft.com/office/officeart/2005/8/layout/lProcess1"/>
    <dgm:cxn modelId="{831F9702-E643-40D4-A153-45822CE042FD}" type="presParOf" srcId="{C6583079-D216-48B7-9751-EACC7BDD204F}" destId="{9FD408A6-8634-49EC-84AA-3197370BB107}" srcOrd="6" destOrd="0" presId="urn:microsoft.com/office/officeart/2005/8/layout/lProcess1"/>
    <dgm:cxn modelId="{EA4EF241-EFFC-4EF0-8094-BA7904B11B9E}" type="presParOf" srcId="{9FD408A6-8634-49EC-84AA-3197370BB107}" destId="{A3757315-8961-4DEB-A235-1C5D1FAC47E8}" srcOrd="0" destOrd="0" presId="urn:microsoft.com/office/officeart/2005/8/layout/lProcess1"/>
    <dgm:cxn modelId="{BDB9AD38-9CCF-46D9-9165-38D5EAEABA0A}" type="presParOf" srcId="{9FD408A6-8634-49EC-84AA-3197370BB107}" destId="{32160A1B-6079-4C74-8BE9-3C209BB0E799}" srcOrd="1" destOrd="0" presId="urn:microsoft.com/office/officeart/2005/8/layout/lProcess1"/>
    <dgm:cxn modelId="{E75EA9E2-26FD-4DAA-BE48-D7B5EE163FD5}" type="presParOf" srcId="{9FD408A6-8634-49EC-84AA-3197370BB107}" destId="{3EC22127-7CB8-457E-9FCB-49948F03A635}" srcOrd="2" destOrd="0" presId="urn:microsoft.com/office/officeart/2005/8/layout/lProcess1"/>
    <dgm:cxn modelId="{4EC1A640-DE0B-4DE6-A4E9-59DA9162C264}" type="presParOf" srcId="{9FD408A6-8634-49EC-84AA-3197370BB107}" destId="{3DDF2F56-67A6-479C-AAD2-6F1771DB1710}" srcOrd="3" destOrd="0" presId="urn:microsoft.com/office/officeart/2005/8/layout/lProcess1"/>
    <dgm:cxn modelId="{DB224BC1-BF43-4062-A0FD-5A592B9EBA01}" type="presParOf" srcId="{9FD408A6-8634-49EC-84AA-3197370BB107}" destId="{4EED4855-305E-44CA-9ECF-C52FB28DB76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89B0D-3EA8-4F60-8FD9-5F7738F1DCAA}">
      <dsp:nvSpPr>
        <dsp:cNvPr id="0" name=""/>
        <dsp:cNvSpPr/>
      </dsp:nvSpPr>
      <dsp:spPr>
        <a:xfrm>
          <a:off x="4386" y="848481"/>
          <a:ext cx="2637862" cy="9447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>
              <a:latin typeface="+mj-ea"/>
              <a:ea typeface="+mj-ea"/>
            </a:rPr>
            <a:t>利己型自殺</a:t>
          </a:r>
          <a:r>
            <a:rPr lang="en-US" altLang="zh-TW" sz="1800" b="1" kern="1200" dirty="0"/>
            <a:t/>
          </a:r>
          <a:br>
            <a:rPr lang="en-US" altLang="zh-TW" sz="1800" b="1" kern="1200" dirty="0"/>
          </a:br>
          <a:r>
            <a:rPr lang="zh-TW" altLang="en-US" sz="1800" b="1" kern="1200" dirty="0"/>
            <a:t>（</a:t>
          </a:r>
          <a:r>
            <a:rPr lang="en-US" sz="1800" b="1" kern="1200" dirty="0"/>
            <a:t>egoistic suicide）</a:t>
          </a:r>
          <a:endParaRPr lang="zh-TW" altLang="en-US" sz="1800" kern="1200" dirty="0"/>
        </a:p>
      </dsp:txBody>
      <dsp:txXfrm>
        <a:off x="4386" y="848481"/>
        <a:ext cx="2637862" cy="944711"/>
      </dsp:txXfrm>
    </dsp:sp>
    <dsp:sp modelId="{552D4988-8DFD-408A-82BF-48970E33D076}">
      <dsp:nvSpPr>
        <dsp:cNvPr id="0" name=""/>
        <dsp:cNvSpPr/>
      </dsp:nvSpPr>
      <dsp:spPr>
        <a:xfrm>
          <a:off x="4386" y="1797964"/>
          <a:ext cx="2637862" cy="36019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06680" rIns="18000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/>
            <a:t>個人與團體之間的整合度過低，沒辦法跟社會融合成一體，被團體孤立、隔離，就會產生自殺行為。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accent5">
                  <a:lumMod val="50000"/>
                </a:schemeClr>
              </a:solidFill>
            </a:rPr>
            <a:t>例如：社會適應困難者或是久病厭世自殺者。</a:t>
          </a:r>
        </a:p>
      </dsp:txBody>
      <dsp:txXfrm>
        <a:off x="4386" y="1797964"/>
        <a:ext cx="2637862" cy="3601954"/>
      </dsp:txXfrm>
    </dsp:sp>
    <dsp:sp modelId="{10BC71AC-60A9-4875-89AC-94A290520465}">
      <dsp:nvSpPr>
        <dsp:cNvPr id="0" name=""/>
        <dsp:cNvSpPr/>
      </dsp:nvSpPr>
      <dsp:spPr>
        <a:xfrm>
          <a:off x="3011549" y="853228"/>
          <a:ext cx="2637862" cy="935264"/>
        </a:xfrm>
        <a:prstGeom prst="rect">
          <a:avLst/>
        </a:prstGeom>
        <a:solidFill>
          <a:schemeClr val="accent5">
            <a:hueOff val="-1811928"/>
            <a:satOff val="1411"/>
            <a:lumOff val="-197"/>
            <a:alphaOff val="0"/>
          </a:schemeClr>
        </a:solidFill>
        <a:ln w="15875" cap="flat" cmpd="sng" algn="ctr">
          <a:solidFill>
            <a:schemeClr val="accent5">
              <a:hueOff val="-1811928"/>
              <a:satOff val="1411"/>
              <a:lumOff val="-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>
              <a:latin typeface="+mj-ea"/>
              <a:ea typeface="+mj-ea"/>
            </a:rPr>
            <a:t>利他型的自殺</a:t>
          </a:r>
          <a:r>
            <a:rPr lang="zh-TW" altLang="en-US" sz="1800" b="1" kern="1200" dirty="0"/>
            <a:t>（</a:t>
          </a:r>
          <a:r>
            <a:rPr lang="en-US" sz="1800" b="1" kern="1200" dirty="0"/>
            <a:t>altruistic suicide）</a:t>
          </a:r>
          <a:endParaRPr lang="en-US" sz="1800" kern="1200" dirty="0"/>
        </a:p>
      </dsp:txBody>
      <dsp:txXfrm>
        <a:off x="3011549" y="853228"/>
        <a:ext cx="2637862" cy="935264"/>
      </dsp:txXfrm>
    </dsp:sp>
    <dsp:sp modelId="{CB6544E7-500F-4DA4-992F-AFF5C38E1069}">
      <dsp:nvSpPr>
        <dsp:cNvPr id="0" name=""/>
        <dsp:cNvSpPr/>
      </dsp:nvSpPr>
      <dsp:spPr>
        <a:xfrm>
          <a:off x="3011549" y="1793216"/>
          <a:ext cx="2637862" cy="3601954"/>
        </a:xfrm>
        <a:prstGeom prst="rect">
          <a:avLst/>
        </a:prstGeom>
        <a:solidFill>
          <a:schemeClr val="accent5">
            <a:tint val="40000"/>
            <a:alpha val="90000"/>
            <a:hueOff val="-1584232"/>
            <a:satOff val="790"/>
            <a:lumOff val="3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584232"/>
              <a:satOff val="790"/>
              <a:lumOff val="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06680" rIns="18000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/>
            <a:t>個人與團體之間的整合度過強，被團體完全控制，所以服從團體的命令，而按照團體的指令赴死。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008080"/>
              </a:solidFill>
            </a:rPr>
            <a:t>例如：神風特攻隊、自殺炸彈客。</a:t>
          </a:r>
        </a:p>
      </dsp:txBody>
      <dsp:txXfrm>
        <a:off x="3011549" y="1793216"/>
        <a:ext cx="2637862" cy="3601954"/>
      </dsp:txXfrm>
    </dsp:sp>
    <dsp:sp modelId="{69AC6808-9677-4BE5-911F-92AD4CAE492A}">
      <dsp:nvSpPr>
        <dsp:cNvPr id="0" name=""/>
        <dsp:cNvSpPr/>
      </dsp:nvSpPr>
      <dsp:spPr>
        <a:xfrm>
          <a:off x="6018712" y="857928"/>
          <a:ext cx="2637862" cy="925911"/>
        </a:xfrm>
        <a:prstGeom prst="rect">
          <a:avLst/>
        </a:prstGeom>
        <a:solidFill>
          <a:schemeClr val="accent5">
            <a:hueOff val="-3623856"/>
            <a:satOff val="2822"/>
            <a:lumOff val="-393"/>
            <a:alphaOff val="0"/>
          </a:schemeClr>
        </a:solidFill>
        <a:ln w="15875" cap="flat" cmpd="sng" algn="ctr">
          <a:solidFill>
            <a:schemeClr val="accent5">
              <a:hueOff val="-3623856"/>
              <a:satOff val="2822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+mj-ea"/>
              <a:ea typeface="+mj-ea"/>
            </a:rPr>
            <a:t>失序</a:t>
          </a:r>
          <a:r>
            <a:rPr lang="zh-TW" altLang="en-US" sz="2400" b="0" kern="1200" dirty="0">
              <a:latin typeface="+mj-ea"/>
              <a:ea typeface="+mj-ea"/>
            </a:rPr>
            <a:t>型的自殺</a:t>
          </a:r>
          <a:r>
            <a:rPr lang="en-US" altLang="zh-TW" sz="1800" b="0" kern="1200" dirty="0"/>
            <a:t/>
          </a:r>
          <a:br>
            <a:rPr lang="en-US" altLang="zh-TW" sz="1800" b="0" kern="1200" dirty="0"/>
          </a:br>
          <a:r>
            <a:rPr lang="zh-TW" altLang="en-US" sz="1800" b="1" kern="1200" dirty="0"/>
            <a:t>（</a:t>
          </a:r>
          <a:r>
            <a:rPr lang="en-US" sz="1800" b="1" kern="1200" dirty="0"/>
            <a:t>anomie suicide）</a:t>
          </a:r>
          <a:endParaRPr lang="en-US" sz="1800" kern="1200" dirty="0"/>
        </a:p>
      </dsp:txBody>
      <dsp:txXfrm>
        <a:off x="6018712" y="857928"/>
        <a:ext cx="2637862" cy="925911"/>
      </dsp:txXfrm>
    </dsp:sp>
    <dsp:sp modelId="{6D3CC7EA-9CD4-4593-B4DA-4C44A5DA5B81}">
      <dsp:nvSpPr>
        <dsp:cNvPr id="0" name=""/>
        <dsp:cNvSpPr/>
      </dsp:nvSpPr>
      <dsp:spPr>
        <a:xfrm>
          <a:off x="6018712" y="1788516"/>
          <a:ext cx="2637862" cy="3601954"/>
        </a:xfrm>
        <a:prstGeom prst="rect">
          <a:avLst/>
        </a:prstGeom>
        <a:solidFill>
          <a:schemeClr val="accent5">
            <a:tint val="40000"/>
            <a:alpha val="90000"/>
            <a:hueOff val="-3168464"/>
            <a:satOff val="1579"/>
            <a:lumOff val="6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168464"/>
              <a:satOff val="1579"/>
              <a:lumOff val="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06680" rIns="18000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/>
            <a:t>「脫序」指個人喪失社會歸屬感或不再相信參與社會的意義。當社會被某種重大危機侵襲或產生急劇的社會變遷時，便容易產生脫序型自殺。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006600"/>
              </a:solidFill>
            </a:rPr>
            <a:t>例如：失業、遭受離婚或失業等壓力事件</a:t>
          </a:r>
          <a:r>
            <a:rPr lang="en-US" altLang="zh-TW" sz="2000" kern="1200" dirty="0">
              <a:solidFill>
                <a:srgbClr val="006600"/>
              </a:solidFill>
            </a:rPr>
            <a:t>…</a:t>
          </a:r>
          <a:r>
            <a:rPr lang="zh-TW" altLang="en-US" sz="2000" kern="1200" dirty="0">
              <a:solidFill>
                <a:srgbClr val="006600"/>
              </a:solidFill>
            </a:rPr>
            <a:t>等等。 </a:t>
          </a:r>
        </a:p>
      </dsp:txBody>
      <dsp:txXfrm>
        <a:off x="6018712" y="1788516"/>
        <a:ext cx="2637862" cy="3601954"/>
      </dsp:txXfrm>
    </dsp:sp>
    <dsp:sp modelId="{561E965D-EB7C-4F92-9B61-E4409334A32F}">
      <dsp:nvSpPr>
        <dsp:cNvPr id="0" name=""/>
        <dsp:cNvSpPr/>
      </dsp:nvSpPr>
      <dsp:spPr>
        <a:xfrm>
          <a:off x="9025875" y="862581"/>
          <a:ext cx="2637862" cy="916652"/>
        </a:xfrm>
        <a:prstGeom prst="rect">
          <a:avLst/>
        </a:prstGeom>
        <a:solidFill>
          <a:schemeClr val="accent5">
            <a:hueOff val="-5435784"/>
            <a:satOff val="4233"/>
            <a:lumOff val="-590"/>
            <a:alphaOff val="0"/>
          </a:schemeClr>
        </a:solidFill>
        <a:ln w="15875" cap="flat" cmpd="sng" algn="ctr">
          <a:solidFill>
            <a:schemeClr val="accent5">
              <a:hueOff val="-5435784"/>
              <a:satOff val="4233"/>
              <a:lumOff val="-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>
              <a:latin typeface="+mj-ea"/>
              <a:ea typeface="+mj-ea"/>
            </a:rPr>
            <a:t>宿命型的自殺</a:t>
          </a:r>
          <a:r>
            <a:rPr lang="zh-TW" altLang="en-US" sz="1800" b="1" kern="1200" dirty="0"/>
            <a:t>（</a:t>
          </a:r>
          <a:r>
            <a:rPr lang="en-US" sz="1800" b="1" kern="1200" dirty="0"/>
            <a:t>fatalistic suicide）</a:t>
          </a:r>
          <a:endParaRPr lang="en-US" sz="1800" kern="1200" dirty="0"/>
        </a:p>
      </dsp:txBody>
      <dsp:txXfrm>
        <a:off x="9025875" y="862581"/>
        <a:ext cx="2637862" cy="916652"/>
      </dsp:txXfrm>
    </dsp:sp>
    <dsp:sp modelId="{FBC125ED-5B10-4618-B7BC-C38C9BA5B9DF}">
      <dsp:nvSpPr>
        <dsp:cNvPr id="0" name=""/>
        <dsp:cNvSpPr/>
      </dsp:nvSpPr>
      <dsp:spPr>
        <a:xfrm>
          <a:off x="9025875" y="1783863"/>
          <a:ext cx="2637862" cy="3601954"/>
        </a:xfrm>
        <a:prstGeom prst="rect">
          <a:avLst/>
        </a:prstGeom>
        <a:solidFill>
          <a:schemeClr val="accent5">
            <a:tint val="40000"/>
            <a:alpha val="90000"/>
            <a:hueOff val="-4752696"/>
            <a:satOff val="2369"/>
            <a:lumOff val="9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4752696"/>
              <a:satOff val="2369"/>
              <a:lumOff val="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06680" rIns="18000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/>
            <a:t>當群體中的個人被置於極度受禁錮的情境之中，他們感覺即使付出任何努力也無法控制自己的生命時，就會將自己的生命權全然交付在他人手上，完全聽命於他人。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accent6">
                  <a:lumMod val="50000"/>
                </a:schemeClr>
              </a:solidFill>
            </a:rPr>
            <a:t>例如：監獄內的自殺。</a:t>
          </a:r>
        </a:p>
      </dsp:txBody>
      <dsp:txXfrm>
        <a:off x="9025875" y="1783863"/>
        <a:ext cx="2637862" cy="3601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E942A-6BEB-4100-B687-A0E18FC4786C}">
      <dsp:nvSpPr>
        <dsp:cNvPr id="0" name=""/>
        <dsp:cNvSpPr/>
      </dsp:nvSpPr>
      <dsp:spPr>
        <a:xfrm>
          <a:off x="2296" y="1016114"/>
          <a:ext cx="2026215" cy="7560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自殺意念</a:t>
          </a:r>
          <a:endParaRPr lang="zh-TW" altLang="en-US" sz="3200" kern="1200" dirty="0"/>
        </a:p>
      </dsp:txBody>
      <dsp:txXfrm>
        <a:off x="24439" y="1038257"/>
        <a:ext cx="1981929" cy="711715"/>
      </dsp:txXfrm>
    </dsp:sp>
    <dsp:sp modelId="{16E603EA-FA8C-4FC0-8CF0-5CF641D5031E}">
      <dsp:nvSpPr>
        <dsp:cNvPr id="0" name=""/>
        <dsp:cNvSpPr/>
      </dsp:nvSpPr>
      <dsp:spPr>
        <a:xfrm rot="5400000">
          <a:off x="971080" y="1816439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D727B-5EEE-4398-A6C8-A34E08E99B5A}">
      <dsp:nvSpPr>
        <dsp:cNvPr id="0" name=""/>
        <dsp:cNvSpPr/>
      </dsp:nvSpPr>
      <dsp:spPr>
        <a:xfrm>
          <a:off x="2296" y="1949409"/>
          <a:ext cx="2026215" cy="1260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有結束生命的念頭，但沒有更明確的想法</a:t>
          </a:r>
          <a:endParaRPr lang="zh-TW" altLang="en-US" sz="2000" kern="1200" dirty="0"/>
        </a:p>
      </dsp:txBody>
      <dsp:txXfrm>
        <a:off x="39200" y="1986313"/>
        <a:ext cx="1952407" cy="1186193"/>
      </dsp:txXfrm>
    </dsp:sp>
    <dsp:sp modelId="{1629686A-5E08-44E3-9F8A-0534C500D5C2}">
      <dsp:nvSpPr>
        <dsp:cNvPr id="0" name=""/>
        <dsp:cNvSpPr/>
      </dsp:nvSpPr>
      <dsp:spPr>
        <a:xfrm rot="5400000">
          <a:off x="971080" y="3253734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76541"/>
            <a:satOff val="605"/>
            <a:lumOff val="-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2302-C125-4A63-83E7-908CA5AAB594}">
      <dsp:nvSpPr>
        <dsp:cNvPr id="0" name=""/>
        <dsp:cNvSpPr/>
      </dsp:nvSpPr>
      <dsp:spPr>
        <a:xfrm>
          <a:off x="2296" y="3386705"/>
          <a:ext cx="2026215" cy="179999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8957"/>
            <a:satOff val="338"/>
            <a:lumOff val="1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678957"/>
              <a:satOff val="338"/>
              <a:lumOff val="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評估意念出現頻率、持續時間、情緒認知</a:t>
          </a:r>
          <a:endParaRPr lang="zh-TW" altLang="en-US" sz="2000" kern="1200" dirty="0"/>
        </a:p>
      </dsp:txBody>
      <dsp:txXfrm>
        <a:off x="55016" y="3439425"/>
        <a:ext cx="1920775" cy="1694558"/>
      </dsp:txXfrm>
    </dsp:sp>
    <dsp:sp modelId="{FB73DAB7-E26A-4E52-8AB9-EAC99F43F5E4}">
      <dsp:nvSpPr>
        <dsp:cNvPr id="0" name=""/>
        <dsp:cNvSpPr/>
      </dsp:nvSpPr>
      <dsp:spPr>
        <a:xfrm>
          <a:off x="2312181" y="1016114"/>
          <a:ext cx="2026215" cy="756001"/>
        </a:xfrm>
        <a:prstGeom prst="roundRect">
          <a:avLst>
            <a:gd name="adj" fmla="val 10000"/>
          </a:avLst>
        </a:prstGeom>
        <a:solidFill>
          <a:schemeClr val="accent5">
            <a:hueOff val="-1811928"/>
            <a:satOff val="1411"/>
            <a:lumOff val="-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自殺計畫</a:t>
          </a:r>
          <a:endParaRPr lang="zh-TW" altLang="en-US" sz="3200" kern="1200" dirty="0"/>
        </a:p>
      </dsp:txBody>
      <dsp:txXfrm>
        <a:off x="2334324" y="1038257"/>
        <a:ext cx="1981929" cy="711715"/>
      </dsp:txXfrm>
    </dsp:sp>
    <dsp:sp modelId="{2878995C-2C0A-4E08-9436-1594AFECEBFA}">
      <dsp:nvSpPr>
        <dsp:cNvPr id="0" name=""/>
        <dsp:cNvSpPr/>
      </dsp:nvSpPr>
      <dsp:spPr>
        <a:xfrm rot="5400000">
          <a:off x="3280965" y="1816439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553081"/>
            <a:satOff val="1209"/>
            <a:lumOff val="-1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C901B-DF93-4640-97B5-2B1D8EACC2E0}">
      <dsp:nvSpPr>
        <dsp:cNvPr id="0" name=""/>
        <dsp:cNvSpPr/>
      </dsp:nvSpPr>
      <dsp:spPr>
        <a:xfrm>
          <a:off x="2312181" y="1949409"/>
          <a:ext cx="2026215" cy="1260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357913"/>
            <a:satOff val="677"/>
            <a:lumOff val="2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357913"/>
              <a:satOff val="677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有明確想採取的自殺方式，尚無具體規劃</a:t>
          </a:r>
          <a:endParaRPr lang="zh-TW" altLang="en-US" sz="2000" kern="1200" dirty="0"/>
        </a:p>
      </dsp:txBody>
      <dsp:txXfrm>
        <a:off x="2349085" y="1986313"/>
        <a:ext cx="1952407" cy="1186193"/>
      </dsp:txXfrm>
    </dsp:sp>
    <dsp:sp modelId="{81DB31F5-7C5F-4371-9A59-10297AB1255C}">
      <dsp:nvSpPr>
        <dsp:cNvPr id="0" name=""/>
        <dsp:cNvSpPr/>
      </dsp:nvSpPr>
      <dsp:spPr>
        <a:xfrm rot="5400000">
          <a:off x="3280965" y="3253734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329622"/>
            <a:satOff val="1814"/>
            <a:lumOff val="-2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05729-8812-4758-B090-4FB67837182F}">
      <dsp:nvSpPr>
        <dsp:cNvPr id="0" name=""/>
        <dsp:cNvSpPr/>
      </dsp:nvSpPr>
      <dsp:spPr>
        <a:xfrm>
          <a:off x="2312181" y="3386705"/>
          <a:ext cx="2026215" cy="18000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036870"/>
            <a:satOff val="1015"/>
            <a:lumOff val="4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2036870"/>
              <a:satOff val="1015"/>
              <a:lumOff val="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評估自殺方式的可行性、工具的準備程度，口頭不自殺契約</a:t>
          </a:r>
          <a:endParaRPr lang="zh-TW" altLang="en-US" sz="2000" kern="1200" dirty="0"/>
        </a:p>
      </dsp:txBody>
      <dsp:txXfrm>
        <a:off x="2364901" y="3439425"/>
        <a:ext cx="1920775" cy="1694563"/>
      </dsp:txXfrm>
    </dsp:sp>
    <dsp:sp modelId="{1463942E-4847-441D-936A-800E3DB94329}">
      <dsp:nvSpPr>
        <dsp:cNvPr id="0" name=""/>
        <dsp:cNvSpPr/>
      </dsp:nvSpPr>
      <dsp:spPr>
        <a:xfrm>
          <a:off x="4622067" y="1016114"/>
          <a:ext cx="2026215" cy="756001"/>
        </a:xfrm>
        <a:prstGeom prst="roundRect">
          <a:avLst>
            <a:gd name="adj" fmla="val 10000"/>
          </a:avLst>
        </a:prstGeom>
        <a:solidFill>
          <a:schemeClr val="accent5">
            <a:hueOff val="-3623856"/>
            <a:satOff val="2822"/>
            <a:lumOff val="-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自殺策略</a:t>
          </a:r>
          <a:endParaRPr lang="zh-TW" altLang="en-US" sz="3200" kern="1200" dirty="0"/>
        </a:p>
      </dsp:txBody>
      <dsp:txXfrm>
        <a:off x="4644210" y="1038257"/>
        <a:ext cx="1981929" cy="711715"/>
      </dsp:txXfrm>
    </dsp:sp>
    <dsp:sp modelId="{121B30F2-195F-40E2-B295-CA316699F9BB}">
      <dsp:nvSpPr>
        <dsp:cNvPr id="0" name=""/>
        <dsp:cNvSpPr/>
      </dsp:nvSpPr>
      <dsp:spPr>
        <a:xfrm rot="5400000">
          <a:off x="5590851" y="1816439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106162"/>
            <a:satOff val="2419"/>
            <a:lumOff val="-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58FC3-E2CC-44A8-9D53-87C999F0EA5A}">
      <dsp:nvSpPr>
        <dsp:cNvPr id="0" name=""/>
        <dsp:cNvSpPr/>
      </dsp:nvSpPr>
      <dsp:spPr>
        <a:xfrm>
          <a:off x="4622067" y="1949409"/>
          <a:ext cx="2026215" cy="1260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715826"/>
            <a:satOff val="1354"/>
            <a:lumOff val="5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2715826"/>
              <a:satOff val="1354"/>
              <a:lumOff val="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有具體的自殺策略，也可能有演練過</a:t>
          </a:r>
          <a:endParaRPr lang="zh-TW" altLang="en-US" sz="2000" kern="1200" dirty="0"/>
        </a:p>
      </dsp:txBody>
      <dsp:txXfrm>
        <a:off x="4658971" y="1986313"/>
        <a:ext cx="1952407" cy="1186193"/>
      </dsp:txXfrm>
    </dsp:sp>
    <dsp:sp modelId="{22FDFFC4-1602-4CB5-9599-919D073F710B}">
      <dsp:nvSpPr>
        <dsp:cNvPr id="0" name=""/>
        <dsp:cNvSpPr/>
      </dsp:nvSpPr>
      <dsp:spPr>
        <a:xfrm rot="5400000">
          <a:off x="5590851" y="3253734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882703"/>
            <a:satOff val="3024"/>
            <a:lumOff val="-4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AACC9-3457-4900-8FDC-D16F2132F375}">
      <dsp:nvSpPr>
        <dsp:cNvPr id="0" name=""/>
        <dsp:cNvSpPr/>
      </dsp:nvSpPr>
      <dsp:spPr>
        <a:xfrm>
          <a:off x="4622067" y="3386705"/>
          <a:ext cx="2026215" cy="18000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94783"/>
            <a:satOff val="1692"/>
            <a:lumOff val="7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394783"/>
              <a:satOff val="1692"/>
              <a:lumOff val="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了解策略的人事時地物，簽不自殺契約，進行通報</a:t>
          </a:r>
          <a:endParaRPr lang="zh-TW" altLang="en-US" sz="2000" kern="1200" dirty="0"/>
        </a:p>
      </dsp:txBody>
      <dsp:txXfrm>
        <a:off x="4674787" y="3439425"/>
        <a:ext cx="1920775" cy="1694563"/>
      </dsp:txXfrm>
    </dsp:sp>
    <dsp:sp modelId="{A3757315-8961-4DEB-A235-1C5D1FAC47E8}">
      <dsp:nvSpPr>
        <dsp:cNvPr id="0" name=""/>
        <dsp:cNvSpPr/>
      </dsp:nvSpPr>
      <dsp:spPr>
        <a:xfrm>
          <a:off x="6931952" y="1016114"/>
          <a:ext cx="2026215" cy="756001"/>
        </a:xfrm>
        <a:prstGeom prst="roundRect">
          <a:avLst>
            <a:gd name="adj" fmla="val 10000"/>
          </a:avLst>
        </a:prstGeom>
        <a:solidFill>
          <a:schemeClr val="accent5">
            <a:hueOff val="-5435784"/>
            <a:satOff val="4233"/>
            <a:lumOff val="-5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自殺行動</a:t>
          </a:r>
          <a:endParaRPr lang="zh-TW" altLang="en-US" sz="3200" kern="1200" dirty="0"/>
        </a:p>
      </dsp:txBody>
      <dsp:txXfrm>
        <a:off x="6954095" y="1038257"/>
        <a:ext cx="1981929" cy="711715"/>
      </dsp:txXfrm>
    </dsp:sp>
    <dsp:sp modelId="{32160A1B-6079-4C74-8BE9-3C209BB0E799}">
      <dsp:nvSpPr>
        <dsp:cNvPr id="0" name=""/>
        <dsp:cNvSpPr/>
      </dsp:nvSpPr>
      <dsp:spPr>
        <a:xfrm rot="5400000">
          <a:off x="7900736" y="1816439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659243"/>
            <a:satOff val="3628"/>
            <a:lumOff val="-5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22127-7CB8-457E-9FCB-49948F03A635}">
      <dsp:nvSpPr>
        <dsp:cNvPr id="0" name=""/>
        <dsp:cNvSpPr/>
      </dsp:nvSpPr>
      <dsp:spPr>
        <a:xfrm>
          <a:off x="6931952" y="1949409"/>
          <a:ext cx="2026215" cy="1260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073740"/>
            <a:satOff val="2031"/>
            <a:lumOff val="8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4073740"/>
              <a:satOff val="2031"/>
              <a:lumOff val="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正在行動中，或已行動未遂</a:t>
          </a:r>
          <a:endParaRPr lang="zh-TW" altLang="en-US" sz="2000" kern="1200" dirty="0"/>
        </a:p>
      </dsp:txBody>
      <dsp:txXfrm>
        <a:off x="6968856" y="1986313"/>
        <a:ext cx="1952407" cy="1186193"/>
      </dsp:txXfrm>
    </dsp:sp>
    <dsp:sp modelId="{3DDF2F56-67A6-479C-AAD2-6F1771DB1710}">
      <dsp:nvSpPr>
        <dsp:cNvPr id="0" name=""/>
        <dsp:cNvSpPr/>
      </dsp:nvSpPr>
      <dsp:spPr>
        <a:xfrm rot="5400000">
          <a:off x="7900736" y="3253734"/>
          <a:ext cx="88646" cy="88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435784"/>
            <a:satOff val="4233"/>
            <a:lumOff val="-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D4855-305E-44CA-9ECF-C52FB28DB763}">
      <dsp:nvSpPr>
        <dsp:cNvPr id="0" name=""/>
        <dsp:cNvSpPr/>
      </dsp:nvSpPr>
      <dsp:spPr>
        <a:xfrm>
          <a:off x="6931952" y="3386705"/>
          <a:ext cx="2026215" cy="18000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752696"/>
            <a:satOff val="2369"/>
            <a:lumOff val="9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4752696"/>
              <a:satOff val="2369"/>
              <a:lumOff val="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確認個案所在地，以及自殺手法，立刻報警</a:t>
          </a:r>
          <a:endParaRPr lang="zh-TW" altLang="en-US" sz="2000" kern="1200" dirty="0"/>
        </a:p>
      </dsp:txBody>
      <dsp:txXfrm>
        <a:off x="6984672" y="3439425"/>
        <a:ext cx="1920775" cy="169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F70D-A03F-495E-8A63-39B0EB15C765}" type="datetimeFigureOut">
              <a:rPr lang="zh-TW" altLang="en-US" smtClean="0"/>
              <a:t>2020/7/10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C108B-CF73-4A61-AD94-508C76A120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49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04CE-2F16-4EB5-9E33-DFE15D5CE25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36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詢問當事人計劃的細節 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6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評估自殺方法的致命程度與途徑 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6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了解當事人自殺計畫的可能性 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60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當事人是不是有可取得的社會或求助資源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04CE-2F16-4EB5-9E33-DFE15D5CE25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97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2800" b="1" dirty="0"/>
              <a:t>情緒</a:t>
            </a:r>
          </a:p>
          <a:p>
            <a:pPr lvl="1"/>
            <a:r>
              <a:rPr lang="zh-TW" altLang="en-US" b="0" dirty="0"/>
              <a:t>當事人的情緒狀態，低落、無希望、絕望、低自尊等等，透露出希望事情可以了結。</a:t>
            </a:r>
          </a:p>
          <a:p>
            <a:pPr lvl="0"/>
            <a:r>
              <a:rPr lang="zh-TW" altLang="en-US" sz="2800" b="1" dirty="0">
                <a:solidFill>
                  <a:schemeClr val="tx1"/>
                </a:solidFill>
              </a:rPr>
              <a:t>事件</a:t>
            </a:r>
          </a:p>
          <a:p>
            <a:pPr lvl="1"/>
            <a:r>
              <a:rPr lang="zh-TW" altLang="en-US" b="0" dirty="0"/>
              <a:t>了解當事人最近的生活事件，是不是遭遇比較大的挫折失落，或者與重要的他人有爭執。</a:t>
            </a:r>
          </a:p>
          <a:p>
            <a:pPr lvl="0"/>
            <a:r>
              <a:rPr lang="zh-TW" altLang="en-US" sz="2800" b="1" dirty="0">
                <a:solidFill>
                  <a:schemeClr val="tx1"/>
                </a:solidFill>
              </a:rPr>
              <a:t>改變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lvl="1"/>
            <a:r>
              <a:rPr lang="zh-TW" altLang="en-US" b="0" dirty="0"/>
              <a:t>當事人是否透露出生活正有些改變，比如打算離職，規劃比較大且忽然的變動，或者是生活模式的改變（抽菸喝酒等）。</a:t>
            </a:r>
          </a:p>
          <a:p>
            <a:pPr lvl="0"/>
            <a:r>
              <a:rPr lang="zh-TW" altLang="en-US" sz="2800" b="1" dirty="0"/>
              <a:t>預兆</a:t>
            </a:r>
          </a:p>
          <a:p>
            <a:pPr lvl="1"/>
            <a:r>
              <a:rPr lang="zh-TW" altLang="en-US" b="0" dirty="0"/>
              <a:t>當事人開始有一些「告別」的行動，處理財產，會面重要的親友，分送東西給別人等等。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004CE-2F16-4EB5-9E33-DFE15D5CE25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06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pattFill prst="lgCheck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rgbClr val="1D635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rgbClr val="1D635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1162" y="828942"/>
            <a:ext cx="1236742" cy="5221479"/>
          </a:xfrm>
          <a:solidFill>
            <a:srgbClr val="1D635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2700026" y="999398"/>
            <a:ext cx="8101858" cy="4786105"/>
          </a:xfrm>
        </p:spPr>
        <p:txBody>
          <a:bodyPr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2302869" y="816723"/>
            <a:ext cx="111095" cy="5221479"/>
          </a:xfrm>
          <a:prstGeom prst="rect">
            <a:avLst/>
          </a:prstGeom>
          <a:pattFill prst="lgCheck">
            <a:fgClr>
              <a:srgbClr val="1D635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83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4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  <a:solidFill>
            <a:schemeClr val="accent5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pattFill prst="lgCheck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5">
              <a:lumMod val="5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pattFill prst="lgCheck">
              <a:fgClr>
                <a:srgbClr val="1D635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  <a:solidFill>
            <a:schemeClr val="accent5">
              <a:lumMod val="50000"/>
            </a:schemeClr>
          </a:solidFill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pattFill prst="lgCheck">
              <a:fgClr>
                <a:srgbClr val="1D635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9236" y="2282528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zh-TW" altLang="en-US" sz="8000" dirty="0"/>
              <a:t>挽救命懸</a:t>
            </a:r>
            <a:r>
              <a:rPr lang="zh-TW" altLang="en-US" sz="8000" dirty="0" smtClean="0"/>
              <a:t>一線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自殺</a:t>
            </a:r>
            <a:r>
              <a:rPr lang="zh-TW" altLang="en-US" dirty="0"/>
              <a:t>個案與危機處理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9237" y="4597879"/>
            <a:ext cx="8673427" cy="630974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諮商心理師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蔡容容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57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solidFill>
            <a:srgbClr val="1D635F"/>
          </a:solidFill>
        </p:spPr>
        <p:txBody>
          <a:bodyPr/>
          <a:lstStyle/>
          <a:p>
            <a:r>
              <a:rPr lang="zh-TW" altLang="en-US" dirty="0"/>
              <a:t>自殺的功能性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2668588" y="457200"/>
            <a:ext cx="9028112" cy="4934607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Font typeface="Arial Narrow" panose="020B0606020202030204" pitchFamily="34" charset="0"/>
              <a:buChar char="►"/>
            </a:pPr>
            <a:r>
              <a:rPr lang="zh-TW" altLang="en-US" sz="4000" dirty="0"/>
              <a:t>能夠從痛苦的情境中脫離</a:t>
            </a:r>
            <a:endParaRPr lang="en-US" altLang="zh-TW" sz="4000" dirty="0"/>
          </a:p>
          <a:p>
            <a:pPr>
              <a:lnSpc>
                <a:spcPct val="300000"/>
              </a:lnSpc>
              <a:buFont typeface="Arial Narrow" panose="020B0606020202030204" pitchFamily="34" charset="0"/>
              <a:buChar char="►"/>
            </a:pPr>
            <a:r>
              <a:rPr lang="zh-TW" altLang="en-US" sz="4000" dirty="0"/>
              <a:t>讓他人有機會理解自己的痛苦</a:t>
            </a:r>
          </a:p>
        </p:txBody>
      </p:sp>
    </p:spTree>
    <p:extLst>
      <p:ext uri="{BB962C8B-B14F-4D97-AF65-F5344CB8AC3E}">
        <p14:creationId xmlns:p14="http://schemas.microsoft.com/office/powerpoint/2010/main" val="367996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" b="100000" l="9438" r="94500">
                        <a14:foregroundMark x1="29938" y1="93950" x2="29938" y2="93950"/>
                        <a14:foregroundMark x1="29938" y1="90629" x2="29938" y2="90629"/>
                        <a14:foregroundMark x1="41813" y1="98221" x2="41813" y2="98221"/>
                        <a14:foregroundMark x1="34375" y1="96916" x2="34375" y2="96916"/>
                        <a14:foregroundMark x1="65938" y1="98102" x2="65938" y2="98102"/>
                        <a14:foregroundMark x1="68000" y1="94306" x2="68000" y2="94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6" r="8918" b="-405"/>
          <a:stretch/>
        </p:blipFill>
        <p:spPr>
          <a:xfrm>
            <a:off x="-164868" y="0"/>
            <a:ext cx="10562319" cy="6858000"/>
          </a:xfrm>
          <a:prstGeom prst="rect">
            <a:avLst/>
          </a:prstGeom>
        </p:spPr>
      </p:pic>
      <p:sp>
        <p:nvSpPr>
          <p:cNvPr id="4" name="直排標題 3"/>
          <p:cNvSpPr>
            <a:spLocks noGrp="1"/>
          </p:cNvSpPr>
          <p:nvPr>
            <p:ph type="title" orient="vert" idx="4294967295"/>
          </p:nvPr>
        </p:nvSpPr>
        <p:spPr>
          <a:xfrm>
            <a:off x="7214859" y="971550"/>
            <a:ext cx="4870749" cy="2457450"/>
          </a:xfrm>
        </p:spPr>
        <p:txBody>
          <a:bodyPr vert="horz">
            <a:normAutofit/>
          </a:bodyPr>
          <a:lstStyle/>
          <a:p>
            <a:r>
              <a:rPr lang="zh-TW" altLang="en-US" sz="7200" dirty="0" smtClean="0">
                <a:solidFill>
                  <a:srgbClr val="C00000"/>
                </a:solidFill>
                <a:latin typeface="onryou" panose="02000604000000000000" pitchFamily="2" charset="-128"/>
                <a:ea typeface="onryou" panose="02000604000000000000" pitchFamily="2" charset="-128"/>
              </a:rPr>
              <a:t>自殺危機評估</a:t>
            </a:r>
            <a:endParaRPr lang="zh-TW" altLang="en-US" sz="7200" dirty="0">
              <a:solidFill>
                <a:srgbClr val="C00000"/>
              </a:solidFill>
              <a:latin typeface="onryou" panose="02000604000000000000" pitchFamily="2" charset="-128"/>
              <a:ea typeface="onryou" panose="02000604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69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1D635F"/>
          </a:solidFill>
        </p:spPr>
        <p:txBody>
          <a:bodyPr/>
          <a:lstStyle/>
          <a:p>
            <a:r>
              <a:rPr lang="zh-TW" altLang="en-US" dirty="0"/>
              <a:t>自殺的危機階段</a:t>
            </a: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2710426" y="365125"/>
          <a:ext cx="8960464" cy="620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5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582" y="793630"/>
            <a:ext cx="1163128" cy="5210355"/>
          </a:xfrm>
          <a:solidFill>
            <a:srgbClr val="1D635F"/>
          </a:solidFill>
        </p:spPr>
        <p:txBody>
          <a:bodyPr/>
          <a:lstStyle/>
          <a:p>
            <a:r>
              <a:rPr lang="zh-TW" altLang="en-US" dirty="0"/>
              <a:t>危機線索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17" y="3660521"/>
            <a:ext cx="2666408" cy="26664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16" y="3637129"/>
            <a:ext cx="2687481" cy="26874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16" y="398049"/>
            <a:ext cx="2687481" cy="26874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398051"/>
            <a:ext cx="2687481" cy="268748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94817" y="2403442"/>
            <a:ext cx="2700000" cy="83099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dirty="0"/>
              <a:t>情緒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58964" y="5757195"/>
            <a:ext cx="2700000" cy="83099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dirty="0"/>
              <a:t>事件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49997" y="5757194"/>
            <a:ext cx="2700000" cy="83099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dirty="0"/>
              <a:t>徵兆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57081" y="2403442"/>
            <a:ext cx="2700000" cy="83099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dirty="0"/>
              <a:t>改變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47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1D635F"/>
          </a:solidFill>
        </p:spPr>
        <p:txBody>
          <a:bodyPr/>
          <a:lstStyle/>
          <a:p>
            <a:r>
              <a:rPr lang="zh-TW" altLang="en-US" dirty="0"/>
              <a:t>保護因子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00026" y="999398"/>
            <a:ext cx="8238268" cy="47861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積極有效的治療精神疾病、身體疾病或物質濫用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家庭與社會的支持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具備有情緒安頓能力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問題解決的技巧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維持原本生活的能力</a:t>
            </a:r>
          </a:p>
        </p:txBody>
      </p:sp>
    </p:spTree>
    <p:extLst>
      <p:ext uri="{BB962C8B-B14F-4D97-AF65-F5344CB8AC3E}">
        <p14:creationId xmlns:p14="http://schemas.microsoft.com/office/powerpoint/2010/main" val="309045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自殺危機評估練習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39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4905" y="1893579"/>
            <a:ext cx="5719313" cy="3040734"/>
          </a:xfrm>
        </p:spPr>
        <p:txBody>
          <a:bodyPr anchor="ctr">
            <a:normAutofit/>
          </a:bodyPr>
          <a:lstStyle/>
          <a:p>
            <a:r>
              <a:rPr lang="zh-TW" altLang="en-US" sz="6600" dirty="0" smtClean="0"/>
              <a:t>史上最強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危機處理團隊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31578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口罩外銷6月解禁台南邀「防疫五月天」行銷觀光(影音) - 新聞- Rti 中央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危機前的預備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擬定應變計劃：「凡事豫則立、不豫則廢」，有了計劃；不至於使學校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、組織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面臨危機時手忙腳亂。</a:t>
            </a:r>
          </a:p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成立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危機管理小組：小組成員要有專業知識和技能、具有健康的人格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特質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，可以實際去實行任務；並且合作編製危機反應手冊。</a:t>
            </a:r>
          </a:p>
          <a:p>
            <a:r>
              <a:rPr lang="zh-TW" altLang="en-US" dirty="0" smtClean="0"/>
              <a:t>敏感</a:t>
            </a:r>
            <a:r>
              <a:rPr lang="zh-TW" altLang="en-US" dirty="0"/>
              <a:t>危機的警訊：在職訓練，協助教師認識處於危機的學生，並且實施</a:t>
            </a:r>
            <a:r>
              <a:rPr lang="zh-TW" altLang="en-US" dirty="0" smtClean="0"/>
              <a:t>學生</a:t>
            </a:r>
            <a:r>
              <a:rPr lang="zh-TW" altLang="en-US" dirty="0"/>
              <a:t>悲傷輔導。初期的危機的察覺可將危機消弭於無形。開設「死亡、生命教育</a:t>
            </a:r>
            <a:r>
              <a:rPr lang="zh-TW" altLang="en-US" dirty="0" smtClean="0"/>
              <a:t>課程</a:t>
            </a:r>
            <a:r>
              <a:rPr lang="zh-TW" altLang="en-US" dirty="0"/>
              <a:t>」，以及親職教育課程；增進家長處理親子間問題的能力與技巧。</a:t>
            </a:r>
          </a:p>
          <a:p>
            <a:r>
              <a:rPr lang="zh-TW" altLang="en-US" dirty="0" smtClean="0"/>
              <a:t>強化</a:t>
            </a:r>
            <a:r>
              <a:rPr lang="zh-TW" altLang="en-US" dirty="0"/>
              <a:t>決策者的危機辨識及處理能力：決策者對事件處理的支持及其危機</a:t>
            </a:r>
            <a:r>
              <a:rPr lang="zh-TW" altLang="en-US" dirty="0" smtClean="0"/>
              <a:t>意識</a:t>
            </a:r>
            <a:r>
              <a:rPr lang="zh-TW" altLang="en-US" dirty="0"/>
              <a:t>的高低，皆影響到事件處理的時效。教職員工演練、熟悉危機處理的程序與</a:t>
            </a:r>
            <a:r>
              <a:rPr lang="zh-TW" altLang="en-US" dirty="0" smtClean="0"/>
              <a:t>技巧</a:t>
            </a:r>
            <a:r>
              <a:rPr lang="zh-TW" altLang="en-US" dirty="0"/>
              <a:t>；一旦事件發生才能有效因應。</a:t>
            </a:r>
          </a:p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與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外界保持良好的公共關係：平日即與媒體、社區保持好關係，一旦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有事發生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也有人相助。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7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危機當下的處理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要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有正確態度：危機小組要鎮定、負責、誠實、果決和大公無私的理念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。校園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受害者之輔導工作則以穩定狀況、減少傷害為主。</a:t>
            </a:r>
          </a:p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發揮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處理小組的功能：「養兵千日、用於一時」適度授權、並鼓勵成員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運用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創造力、掌握時間及工作流程；對受害者提出救助。</a:t>
            </a:r>
          </a:p>
          <a:p>
            <a:r>
              <a:rPr lang="zh-TW" altLang="en-US" dirty="0" smtClean="0"/>
              <a:t>加強</a:t>
            </a:r>
            <a:r>
              <a:rPr lang="zh-TW" altLang="en-US" dirty="0"/>
              <a:t>危機情境下的溝通：建立危機溝通計劃、成立記者招待室、設立</a:t>
            </a:r>
            <a:r>
              <a:rPr lang="zh-TW" altLang="en-US" dirty="0" smtClean="0"/>
              <a:t>專線以</a:t>
            </a:r>
            <a:r>
              <a:rPr lang="zh-TW" altLang="en-US" dirty="0"/>
              <a:t>隨時待查、指派發言人即時掌握大局以防訊息誤導。</a:t>
            </a:r>
          </a:p>
          <a:p>
            <a:r>
              <a:rPr lang="zh-TW" altLang="en-US" dirty="0" smtClean="0"/>
              <a:t>提昇</a:t>
            </a:r>
            <a:r>
              <a:rPr lang="zh-TW" altLang="en-US" dirty="0"/>
              <a:t>決策品質：容許不同意見的提出、對小組做心理建設以提高小組</a:t>
            </a:r>
            <a:r>
              <a:rPr lang="zh-TW" altLang="en-US" dirty="0" smtClean="0"/>
              <a:t>危機辨識</a:t>
            </a:r>
            <a:r>
              <a:rPr lang="zh-TW" altLang="en-US" dirty="0"/>
              <a:t>能力。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409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個人經</a:t>
            </a:r>
            <a:r>
              <a:rPr lang="zh-TW" altLang="en-US" dirty="0" smtClean="0">
                <a:latin typeface="Gen Jyuu Gothic L Monospace Med" panose="020B0409020203020207" pitchFamily="49" charset="-120"/>
                <a:ea typeface="Gen Jyuu Gothic L Monospace Med" panose="020B0409020203020207" pitchFamily="49" charset="-120"/>
                <a:cs typeface="Gen Jyuu Gothic L Monospace Med" panose="020B0409020203020207" pitchFamily="49" charset="-120"/>
              </a:rPr>
              <a:t>歷</a:t>
            </a:r>
            <a:endParaRPr lang="zh-TW" altLang="en-US" dirty="0">
              <a:latin typeface="Gen Jyuu Gothic L Monospace Med" panose="020B0409020203020207" pitchFamily="49" charset="-120"/>
              <a:ea typeface="Gen Jyuu Gothic L Monospace Med" panose="020B0409020203020207" pitchFamily="49" charset="-120"/>
              <a:cs typeface="Gen Jyuu Gothic L Monospace Med" panose="020B0409020203020207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8045" y="803186"/>
            <a:ext cx="6552275" cy="524862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新竹市生命線社區心理衛生中心／諮商心理師／</a:t>
            </a:r>
            <a:r>
              <a:rPr lang="en-US" altLang="zh-TW" dirty="0">
                <a:latin typeface="+mn-ea"/>
              </a:rPr>
              <a:t>2013.04</a:t>
            </a:r>
            <a:r>
              <a:rPr lang="zh-TW" altLang="en-US" dirty="0">
                <a:latin typeface="+mn-ea"/>
              </a:rPr>
              <a:t>迄今         </a:t>
            </a:r>
          </a:p>
          <a:p>
            <a:r>
              <a:rPr lang="zh-TW" altLang="en-US" dirty="0" smtClean="0">
                <a:latin typeface="+mn-ea"/>
              </a:rPr>
              <a:t>彩虹</a:t>
            </a:r>
            <a:r>
              <a:rPr lang="zh-TW" altLang="en-US" dirty="0">
                <a:latin typeface="+mn-ea"/>
              </a:rPr>
              <a:t>風城／諮商心理師／</a:t>
            </a:r>
            <a:r>
              <a:rPr lang="en-US" altLang="zh-TW" dirty="0">
                <a:latin typeface="+mn-ea"/>
              </a:rPr>
              <a:t>2015.09</a:t>
            </a:r>
            <a:r>
              <a:rPr lang="zh-TW" altLang="en-US" dirty="0">
                <a:latin typeface="+mn-ea"/>
              </a:rPr>
              <a:t>迄今              </a:t>
            </a:r>
          </a:p>
          <a:p>
            <a:r>
              <a:rPr lang="zh-TW" altLang="en-US" dirty="0" smtClean="0">
                <a:latin typeface="+mn-ea"/>
              </a:rPr>
              <a:t>中華</a:t>
            </a:r>
            <a:r>
              <a:rPr lang="zh-TW" altLang="en-US" dirty="0">
                <a:latin typeface="+mn-ea"/>
              </a:rPr>
              <a:t>大學諮商中心／兼任心理師／</a:t>
            </a:r>
            <a:r>
              <a:rPr lang="en-US" altLang="zh-TW" dirty="0">
                <a:latin typeface="+mn-ea"/>
              </a:rPr>
              <a:t>2019.02</a:t>
            </a:r>
            <a:r>
              <a:rPr lang="zh-TW" altLang="en-US" dirty="0">
                <a:latin typeface="+mn-ea"/>
              </a:rPr>
              <a:t>迄今</a:t>
            </a:r>
          </a:p>
          <a:p>
            <a:r>
              <a:rPr lang="zh-TW" altLang="en-US" dirty="0">
                <a:latin typeface="+mn-ea"/>
              </a:rPr>
              <a:t>清華大學南大校區諮商中心／兼任心理師／</a:t>
            </a:r>
            <a:r>
              <a:rPr lang="en-US" altLang="zh-TW" dirty="0">
                <a:latin typeface="+mn-ea"/>
              </a:rPr>
              <a:t>2019.09</a:t>
            </a:r>
            <a:r>
              <a:rPr lang="zh-TW" altLang="en-US" dirty="0">
                <a:latin typeface="+mn-ea"/>
              </a:rPr>
              <a:t>迄今</a:t>
            </a:r>
          </a:p>
          <a:p>
            <a:r>
              <a:rPr lang="zh-TW" altLang="en-US" dirty="0" smtClean="0">
                <a:latin typeface="+mn-ea"/>
              </a:rPr>
              <a:t>新竹市</a:t>
            </a:r>
            <a:r>
              <a:rPr lang="zh-TW" altLang="en-US" dirty="0">
                <a:latin typeface="+mn-ea"/>
              </a:rPr>
              <a:t>聾人協會／輔導志工培訓帶領者／</a:t>
            </a:r>
            <a:r>
              <a:rPr lang="en-US" altLang="zh-TW" dirty="0">
                <a:latin typeface="+mn-ea"/>
              </a:rPr>
              <a:t>2019.05</a:t>
            </a:r>
            <a:r>
              <a:rPr lang="zh-TW" altLang="en-US" dirty="0">
                <a:latin typeface="+mn-ea"/>
              </a:rPr>
              <a:t>迄今</a:t>
            </a:r>
          </a:p>
          <a:p>
            <a:r>
              <a:rPr lang="zh-TW" altLang="en-US" dirty="0" smtClean="0">
                <a:latin typeface="+mn-ea"/>
              </a:rPr>
              <a:t>新竹市</a:t>
            </a:r>
            <a:r>
              <a:rPr lang="zh-TW" altLang="en-US" dirty="0">
                <a:latin typeface="+mn-ea"/>
              </a:rPr>
              <a:t>校外會／諮商心理師／</a:t>
            </a:r>
            <a:r>
              <a:rPr lang="en-US" altLang="zh-TW" dirty="0">
                <a:latin typeface="+mn-ea"/>
              </a:rPr>
              <a:t>2014.06-2015.02       </a:t>
            </a:r>
          </a:p>
          <a:p>
            <a:r>
              <a:rPr lang="zh-TW" altLang="en-US" dirty="0" smtClean="0">
                <a:latin typeface="+mn-ea"/>
              </a:rPr>
              <a:t>淡江大學</a:t>
            </a:r>
            <a:r>
              <a:rPr lang="zh-TW" altLang="en-US" dirty="0">
                <a:latin typeface="+mn-ea"/>
              </a:rPr>
              <a:t>諮商輔導組／全職實習心理師／</a:t>
            </a:r>
            <a:r>
              <a:rPr lang="en-US" altLang="zh-TW" dirty="0">
                <a:latin typeface="+mn-ea"/>
              </a:rPr>
              <a:t>2011.07-2012.06    </a:t>
            </a:r>
          </a:p>
        </p:txBody>
      </p:sp>
    </p:spTree>
    <p:extLst>
      <p:ext uri="{BB962C8B-B14F-4D97-AF65-F5344CB8AC3E}">
        <p14:creationId xmlns:p14="http://schemas.microsoft.com/office/powerpoint/2010/main" val="11769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危機之後的活動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成立</a:t>
            </a:r>
            <a:r>
              <a:rPr lang="zh-TW" altLang="en-US" dirty="0"/>
              <a:t>評估調查小組：負責對整個活動及危機成因的調查與評估，在未</a:t>
            </a:r>
            <a:r>
              <a:rPr lang="zh-TW" altLang="en-US" dirty="0" smtClean="0"/>
              <a:t>查明真</a:t>
            </a:r>
            <a:r>
              <a:rPr lang="zh-TW" altLang="en-US" dirty="0"/>
              <a:t>象前切勿下斷語；然後將評估結果作為下次的參考。</a:t>
            </a:r>
          </a:p>
          <a:p>
            <a:r>
              <a:rPr lang="zh-TW" altLang="en-US" dirty="0" smtClean="0"/>
              <a:t>加速</a:t>
            </a:r>
            <a:r>
              <a:rPr lang="zh-TW" altLang="en-US" dirty="0"/>
              <a:t>復原工作的進行：危機發生後，對關係人應做適當的處置與補償；</a:t>
            </a:r>
            <a:r>
              <a:rPr lang="zh-TW" altLang="en-US" dirty="0" smtClean="0"/>
              <a:t>勇於</a:t>
            </a:r>
            <a:r>
              <a:rPr lang="zh-TW" altLang="en-US" dirty="0"/>
              <a:t>向社會公眾說明原委及處理情形以示負責。針對創傷事件後的校園內部</a:t>
            </a:r>
            <a:r>
              <a:rPr lang="zh-TW" altLang="en-US" dirty="0" smtClean="0"/>
              <a:t>公共關係</a:t>
            </a:r>
            <a:r>
              <a:rPr lang="zh-TW" altLang="en-US" dirty="0"/>
              <a:t>，宜做受害者及同儕負面情緒、個人內心適應的探討及輔導。</a:t>
            </a:r>
          </a:p>
          <a:p>
            <a:r>
              <a:rPr lang="zh-TW" altLang="en-US" dirty="0" smtClean="0"/>
              <a:t>不斷</a:t>
            </a:r>
            <a:r>
              <a:rPr lang="zh-TW" altLang="en-US" dirty="0"/>
              <a:t>學習與修正：危機爆發時為修正、檢討、調整的良機。從中學習</a:t>
            </a:r>
            <a:r>
              <a:rPr lang="zh-TW" altLang="en-US" dirty="0" smtClean="0"/>
              <a:t>教訓</a:t>
            </a:r>
            <a:r>
              <a:rPr lang="zh-TW" altLang="en-US" dirty="0"/>
              <a:t>；避免下個危機、更進一步到管理下一個危機。</a:t>
            </a:r>
          </a:p>
        </p:txBody>
      </p:sp>
    </p:spTree>
    <p:extLst>
      <p:ext uri="{BB962C8B-B14F-4D97-AF65-F5344CB8AC3E}">
        <p14:creationId xmlns:p14="http://schemas.microsoft.com/office/powerpoint/2010/main" val="403371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62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926409"/>
          </a:xfrm>
        </p:spPr>
        <p:txBody>
          <a:bodyPr/>
          <a:lstStyle/>
          <a:p>
            <a:r>
              <a:rPr lang="zh-TW" altLang="en-US" dirty="0" smtClean="0"/>
              <a:t>危機這件事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885443" y="3398362"/>
            <a:ext cx="5776646" cy="1274198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你們經驗過什麼？</a:t>
            </a:r>
            <a:endParaRPr lang="en-US" altLang="zh-TW" sz="2400" dirty="0" smtClean="0"/>
          </a:p>
          <a:p>
            <a:r>
              <a:rPr lang="zh-TW" altLang="en-US" sz="2400" dirty="0" smtClean="0"/>
              <a:t>你最想知道什麼</a:t>
            </a:r>
            <a:r>
              <a:rPr lang="zh-TW" altLang="en-US" sz="2400" dirty="0"/>
              <a:t>？</a:t>
            </a: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9" b="100000" l="33000" r="78438">
                        <a14:foregroundMark x1="44063" y1="68574" x2="44063" y2="68574"/>
                        <a14:foregroundMark x1="43750" y1="60882" x2="43750" y2="60882"/>
                        <a14:foregroundMark x1="44375" y1="54409" x2="44375" y2="54409"/>
                        <a14:foregroundMark x1="41688" y1="53471" x2="41688" y2="53471"/>
                        <a14:foregroundMark x1="39750" y1="58068" x2="39750" y2="58068"/>
                        <a14:foregroundMark x1="47375" y1="50844" x2="47375" y2="50844"/>
                        <a14:foregroundMark x1="47688" y1="54221" x2="47688" y2="54221"/>
                        <a14:foregroundMark x1="48500" y1="57129" x2="48500" y2="57129"/>
                        <a14:foregroundMark x1="64625" y1="56098" x2="64625" y2="56098"/>
                        <a14:foregroundMark x1="67125" y1="52064" x2="67125" y2="52064"/>
                        <a14:foregroundMark x1="65563" y1="51407" x2="65563" y2="51407"/>
                        <a14:foregroundMark x1="65063" y1="53565" x2="65063" y2="53565"/>
                        <a14:foregroundMark x1="73000" y1="53283" x2="73000" y2="53283"/>
                        <a14:foregroundMark x1="75375" y1="59193" x2="75375" y2="59193"/>
                        <a14:foregroundMark x1="72563" y1="61445" x2="72563" y2="61445"/>
                        <a14:foregroundMark x1="70813" y1="64540" x2="70813" y2="64540"/>
                        <a14:foregroundMark x1="69875" y1="68762" x2="69875" y2="68762"/>
                        <a14:foregroundMark x1="71313" y1="70544" x2="71313" y2="70544"/>
                        <a14:foregroundMark x1="73063" y1="71670" x2="73063" y2="71670"/>
                        <a14:foregroundMark x1="73813" y1="74484" x2="73813" y2="74484"/>
                        <a14:foregroundMark x1="73688" y1="76454" x2="73688" y2="76454"/>
                        <a14:foregroundMark x1="72063" y1="74765" x2="72063" y2="74765"/>
                        <a14:foregroundMark x1="69875" y1="71388" x2="69875" y2="71388"/>
                        <a14:foregroundMark x1="69250" y1="66229" x2="69250" y2="66229"/>
                        <a14:foregroundMark x1="69250" y1="60507" x2="69250" y2="60507"/>
                        <a14:foregroundMark x1="69813" y1="58349" x2="69813" y2="58349"/>
                        <a14:foregroundMark x1="70375" y1="57505" x2="70375" y2="57505"/>
                        <a14:foregroundMark x1="72250" y1="60882" x2="72250" y2="60882"/>
                        <a14:foregroundMark x1="71625" y1="57036" x2="71625" y2="57036"/>
                        <a14:foregroundMark x1="70938" y1="55722" x2="70938" y2="55722"/>
                        <a14:foregroundMark x1="75063" y1="53096" x2="75063" y2="53096"/>
                        <a14:foregroundMark x1="75063" y1="53096" x2="75063" y2="53096"/>
                        <a14:foregroundMark x1="75063" y1="52251" x2="75063" y2="52251"/>
                        <a14:foregroundMark x1="71313" y1="50469" x2="71313" y2="50469"/>
                        <a14:foregroundMark x1="40438" y1="69231" x2="40438" y2="69231"/>
                        <a14:foregroundMark x1="41063" y1="72795" x2="41063" y2="72795"/>
                        <a14:foregroundMark x1="42313" y1="75047" x2="42313" y2="75047"/>
                        <a14:foregroundMark x1="45813" y1="72420" x2="45813" y2="72420"/>
                        <a14:foregroundMark x1="46813" y1="69043" x2="46813" y2="69043"/>
                        <a14:foregroundMark x1="46813" y1="64916" x2="46813" y2="64916"/>
                        <a14:foregroundMark x1="45813" y1="64259" x2="45813" y2="64259"/>
                        <a14:foregroundMark x1="42313" y1="64259" x2="42313" y2="64259"/>
                        <a14:foregroundMark x1="41875" y1="67167" x2="41875" y2="67167"/>
                        <a14:foregroundMark x1="43625" y1="70919" x2="43625" y2="70919"/>
                        <a14:foregroundMark x1="43625" y1="73171" x2="43625" y2="73171"/>
                        <a14:foregroundMark x1="43625" y1="74109" x2="43625" y2="74109"/>
                        <a14:foregroundMark x1="43625" y1="75235" x2="43625" y2="75235"/>
                        <a14:foregroundMark x1="42813" y1="76735" x2="42813" y2="76735"/>
                        <a14:foregroundMark x1="41875" y1="78612" x2="41875" y2="78612"/>
                        <a14:foregroundMark x1="41563" y1="80019" x2="41563" y2="80019"/>
                        <a14:foregroundMark x1="39313" y1="54878" x2="39313" y2="54878"/>
                        <a14:foregroundMark x1="39750" y1="52627" x2="39750" y2="52627"/>
                        <a14:foregroundMark x1="38938" y1="52251" x2="38938" y2="52251"/>
                        <a14:foregroundMark x1="40875" y1="81520" x2="40875" y2="81520"/>
                        <a14:foregroundMark x1="41188" y1="84803" x2="41188" y2="84803"/>
                        <a14:foregroundMark x1="41313" y1="86023" x2="41313" y2="86023"/>
                        <a14:foregroundMark x1="56813" y1="91088" x2="56813" y2="91088"/>
                        <a14:foregroundMark x1="70188" y1="91088" x2="70188" y2="91088"/>
                        <a14:foregroundMark x1="70688" y1="91932" x2="70688" y2="91932"/>
                        <a14:foregroundMark x1="71125" y1="92964" x2="71125" y2="92964"/>
                        <a14:foregroundMark x1="71125" y1="94371" x2="71125" y2="94371"/>
                        <a14:foregroundMark x1="71438" y1="96811" x2="71438" y2="96811"/>
                        <a14:foregroundMark x1="71250" y1="89587" x2="71250" y2="89587"/>
                        <a14:foregroundMark x1="72063" y1="87899" x2="72063" y2="87899"/>
                        <a14:foregroundMark x1="45000" y1="97467" x2="45000" y2="97467"/>
                        <a14:foregroundMark x1="43438" y1="95966" x2="43438" y2="95966"/>
                        <a14:foregroundMark x1="44063" y1="93340" x2="44063" y2="93340"/>
                        <a14:foregroundMark x1="44875" y1="95591" x2="44875" y2="95591"/>
                        <a14:foregroundMark x1="44875" y1="95591" x2="44875" y2="95591"/>
                        <a14:foregroundMark x1="44875" y1="95591" x2="44875" y2="95591"/>
                        <a14:foregroundMark x1="44063" y1="96060" x2="44063" y2="96060"/>
                        <a14:foregroundMark x1="44063" y1="97186" x2="44063" y2="97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22" r="18356"/>
          <a:stretch/>
        </p:blipFill>
        <p:spPr>
          <a:xfrm>
            <a:off x="6878701" y="-30639"/>
            <a:ext cx="5581716" cy="6858001"/>
          </a:xfrm>
        </p:spPr>
      </p:pic>
    </p:spTree>
    <p:extLst>
      <p:ext uri="{BB962C8B-B14F-4D97-AF65-F5344CB8AC3E}">
        <p14:creationId xmlns:p14="http://schemas.microsoft.com/office/powerpoint/2010/main" val="26876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排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情境危機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2700025" y="655608"/>
            <a:ext cx="8453929" cy="552953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/>
              <a:t>極度</a:t>
            </a:r>
            <a:r>
              <a:rPr lang="zh-TW" altLang="en-US" b="1" dirty="0"/>
              <a:t>的負向</a:t>
            </a:r>
            <a:r>
              <a:rPr lang="en-US" altLang="zh-TW" b="1" dirty="0"/>
              <a:t>(extremely negative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dirty="0" smtClean="0"/>
              <a:t>該</a:t>
            </a:r>
            <a:r>
              <a:rPr lang="zh-TW" altLang="en-US" dirty="0"/>
              <a:t>事件使個體在生理和情緒方面產生</a:t>
            </a:r>
            <a:r>
              <a:rPr lang="zh-TW" altLang="en-US" dirty="0" smtClean="0"/>
              <a:t>極大的</a:t>
            </a:r>
            <a:r>
              <a:rPr lang="zh-TW" altLang="en-US" dirty="0"/>
              <a:t>痛苦。</a:t>
            </a:r>
          </a:p>
          <a:p>
            <a:r>
              <a:rPr lang="zh-TW" altLang="en-US" b="1" dirty="0" smtClean="0"/>
              <a:t>不可</a:t>
            </a:r>
            <a:r>
              <a:rPr lang="zh-TW" altLang="en-US" b="1" dirty="0"/>
              <a:t>控制</a:t>
            </a:r>
            <a:r>
              <a:rPr lang="en-US" altLang="zh-TW" b="1" dirty="0"/>
              <a:t>(uncontrollable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dirty="0" smtClean="0"/>
              <a:t>個體</a:t>
            </a:r>
            <a:r>
              <a:rPr lang="zh-TW" altLang="en-US" dirty="0"/>
              <a:t>感到無助、無力、甚至可能產生</a:t>
            </a:r>
            <a:r>
              <a:rPr lang="zh-TW" altLang="en-US" dirty="0" smtClean="0"/>
              <a:t>犯罪行為</a:t>
            </a:r>
            <a:r>
              <a:rPr lang="zh-TW" altLang="en-US" dirty="0"/>
              <a:t>。這些感受與個體對事件的經驗和知覺</a:t>
            </a:r>
            <a:r>
              <a:rPr lang="zh-TW" altLang="en-US" dirty="0" smtClean="0"/>
              <a:t>有關</a:t>
            </a:r>
            <a:r>
              <a:rPr lang="zh-TW" altLang="en-US" dirty="0"/>
              <a:t>。</a:t>
            </a:r>
          </a:p>
          <a:p>
            <a:r>
              <a:rPr lang="zh-TW" altLang="en-US" b="1" dirty="0" smtClean="0"/>
              <a:t>使</a:t>
            </a:r>
            <a:r>
              <a:rPr lang="zh-TW" altLang="en-US" b="1" dirty="0"/>
              <a:t>人失去人性</a:t>
            </a:r>
            <a:r>
              <a:rPr lang="en-US" altLang="zh-TW" b="1" dirty="0"/>
              <a:t>(depersonalizing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dirty="0" smtClean="0"/>
              <a:t>這</a:t>
            </a:r>
            <a:r>
              <a:rPr lang="zh-TW" altLang="en-US" dirty="0"/>
              <a:t>項特徵與個體失去控制感有關，災難</a:t>
            </a:r>
            <a:r>
              <a:rPr lang="zh-TW" altLang="en-US" dirty="0" smtClean="0"/>
              <a:t>會剝奪</a:t>
            </a:r>
            <a:r>
              <a:rPr lang="zh-TW" altLang="en-US" dirty="0"/>
              <a:t>人性，個體的自我價值和價值觀會變得</a:t>
            </a:r>
            <a:r>
              <a:rPr lang="zh-TW" altLang="en-US" dirty="0" smtClean="0"/>
              <a:t>較無</a:t>
            </a:r>
            <a:r>
              <a:rPr lang="zh-TW" altLang="en-US" dirty="0"/>
              <a:t>意義。</a:t>
            </a:r>
          </a:p>
          <a:p>
            <a:r>
              <a:rPr lang="zh-TW" altLang="en-US" b="1" dirty="0" smtClean="0"/>
              <a:t>突發</a:t>
            </a:r>
            <a:r>
              <a:rPr lang="zh-TW" altLang="en-US" b="1" dirty="0"/>
              <a:t>、非預期</a:t>
            </a:r>
            <a:r>
              <a:rPr lang="en-US" altLang="zh-TW" b="1" dirty="0"/>
              <a:t>(sudden and unexpected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dirty="0" smtClean="0"/>
              <a:t>個體</a:t>
            </a:r>
            <a:r>
              <a:rPr lang="zh-TW" altLang="en-US" dirty="0"/>
              <a:t>只有很短的時間可以適應因危機而</a:t>
            </a:r>
            <a:r>
              <a:rPr lang="zh-TW" altLang="en-US" dirty="0" smtClean="0"/>
              <a:t>產生</a:t>
            </a:r>
            <a:r>
              <a:rPr lang="zh-TW" altLang="en-US" dirty="0"/>
              <a:t>的問題。</a:t>
            </a:r>
          </a:p>
          <a:p>
            <a:r>
              <a:rPr lang="zh-TW" altLang="en-US" b="1" dirty="0" smtClean="0"/>
              <a:t>有</a:t>
            </a:r>
            <a:r>
              <a:rPr lang="zh-TW" altLang="en-US" b="1" dirty="0"/>
              <a:t>大規模影響的可能性</a:t>
            </a:r>
            <a:r>
              <a:rPr lang="en-US" altLang="zh-TW" b="1" dirty="0"/>
              <a:t>(potential for </a:t>
            </a:r>
            <a:r>
              <a:rPr lang="en-US" altLang="zh-TW" b="1" dirty="0" smtClean="0"/>
              <a:t>a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large-scale </a:t>
            </a:r>
            <a:r>
              <a:rPr lang="en-US" altLang="zh-TW" b="1" dirty="0"/>
              <a:t>impact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zh-TW" altLang="en-US" dirty="0" smtClean="0"/>
              <a:t>會</a:t>
            </a:r>
            <a:r>
              <a:rPr lang="zh-TW" altLang="en-US" dirty="0"/>
              <a:t>直接或間接的影響</a:t>
            </a:r>
            <a:r>
              <a:rPr lang="zh-TW" altLang="en-US" dirty="0" smtClean="0"/>
              <a:t>大部分</a:t>
            </a:r>
            <a:r>
              <a:rPr lang="zh-TW" altLang="en-US" dirty="0"/>
              <a:t>的人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zh-TW" altLang="en-US" dirty="0" smtClean="0"/>
              <a:t>    </a:t>
            </a:r>
            <a:r>
              <a:rPr lang="pt-BR" altLang="zh-TW" dirty="0" smtClean="0"/>
              <a:t>(Brock ,</a:t>
            </a:r>
            <a:r>
              <a:rPr lang="en-US" altLang="zh-TW" dirty="0" smtClean="0"/>
              <a:t>2002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351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校園危機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凡是</a:t>
            </a:r>
            <a:r>
              <a:rPr lang="zh-TW" altLang="en-US" sz="3200" dirty="0"/>
              <a:t>發生在校園內或與</a:t>
            </a:r>
            <a:r>
              <a:rPr lang="zh-TW" altLang="en-US" sz="3200" dirty="0" smtClean="0"/>
              <a:t>校園成員</a:t>
            </a:r>
            <a:r>
              <a:rPr lang="zh-TW" altLang="en-US" sz="3200" dirty="0"/>
              <a:t>有關的事件或情境，而對其身心造成不安、壓力、傷害；而以現有的人力</a:t>
            </a:r>
            <a:r>
              <a:rPr lang="zh-TW" altLang="en-US" sz="3200" dirty="0" smtClean="0"/>
              <a:t>與資源</a:t>
            </a:r>
            <a:r>
              <a:rPr lang="zh-TW" altLang="en-US" sz="3200" dirty="0"/>
              <a:t>，難以立即解決者均可稱之為「校園危機」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 algn="r">
              <a:buNone/>
            </a:pPr>
            <a:r>
              <a:rPr lang="zh-TW" altLang="en-US" sz="3200" dirty="0" smtClean="0"/>
              <a:t>（吳秀碧，</a:t>
            </a:r>
            <a:r>
              <a:rPr lang="en-US" altLang="zh-TW" sz="3200" dirty="0" smtClean="0"/>
              <a:t>1998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2746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校園危機類別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精神</a:t>
            </a:r>
            <a:r>
              <a:rPr lang="zh-TW" altLang="en-US" dirty="0"/>
              <a:t>疾病所引發的突發狀況、自傷或傷人</a:t>
            </a:r>
            <a:r>
              <a:rPr lang="zh-TW" altLang="en-US" dirty="0" smtClean="0"/>
              <a:t>事件；</a:t>
            </a:r>
            <a:endParaRPr lang="en-US" altLang="zh-TW" dirty="0" smtClean="0"/>
          </a:p>
          <a:p>
            <a:r>
              <a:rPr lang="zh-TW" altLang="en-US" dirty="0" smtClean="0"/>
              <a:t>感情</a:t>
            </a:r>
            <a:r>
              <a:rPr lang="zh-TW" altLang="en-US" dirty="0"/>
              <a:t>糾紛所引發的自傷、傷人與威脅</a:t>
            </a:r>
            <a:r>
              <a:rPr lang="zh-TW" altLang="en-US" dirty="0" smtClean="0"/>
              <a:t>恐嚇；</a:t>
            </a:r>
            <a:endParaRPr lang="en-US" altLang="zh-TW" dirty="0" smtClean="0"/>
          </a:p>
          <a:p>
            <a:r>
              <a:rPr lang="zh-TW" altLang="en-US" dirty="0" smtClean="0"/>
              <a:t>性騷擾</a:t>
            </a:r>
            <a:r>
              <a:rPr lang="zh-TW" altLang="en-US" dirty="0"/>
              <a:t>或性侵害事件的處理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其他：課業</a:t>
            </a:r>
            <a:r>
              <a:rPr lang="zh-TW" altLang="en-US" dirty="0"/>
              <a:t>挫折、壓力過大引發的自傷行為、學生</a:t>
            </a:r>
            <a:r>
              <a:rPr lang="zh-TW" altLang="en-US" dirty="0" smtClean="0"/>
              <a:t>連續</a:t>
            </a:r>
            <a:r>
              <a:rPr lang="zh-TW" altLang="en-US" dirty="0"/>
              <a:t>意外死亡引起的校園恐慌、家長或校外</a:t>
            </a:r>
            <a:r>
              <a:rPr lang="zh-TW" altLang="en-US" dirty="0" smtClean="0"/>
              <a:t>人士對</a:t>
            </a:r>
            <a:r>
              <a:rPr lang="zh-TW" altLang="en-US" dirty="0"/>
              <a:t>學校的威脅恐嚇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zh-TW" altLang="en-US" dirty="0" smtClean="0"/>
              <a:t>（</a:t>
            </a:r>
            <a:r>
              <a:rPr lang="zh-TW" altLang="en-US" dirty="0"/>
              <a:t>麥麗蓉、蔡秀玲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2004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363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1D635F"/>
          </a:solidFill>
        </p:spPr>
        <p:txBody>
          <a:bodyPr vert="eaVert">
            <a:normAutofit fontScale="90000"/>
          </a:bodyPr>
          <a:lstStyle/>
          <a:p>
            <a:r>
              <a:rPr lang="zh-TW" altLang="en-US" dirty="0"/>
              <a:t>史奈德曼 </a:t>
            </a:r>
            <a:r>
              <a:rPr lang="zh-TW" altLang="en-US" sz="3600" dirty="0"/>
              <a:t>現代自殺學之父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668588" y="707366"/>
            <a:ext cx="9271164" cy="551087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zh-TW" altLang="en-US" dirty="0"/>
              <a:t>幾乎在所有自殺個案裡，自殺都是當事人的痛苦所造成，那是種特定的心理痛苦，來自於挫敗或是扭曲的心理需求</a:t>
            </a:r>
            <a:endParaRPr lang="en-US" altLang="zh-TW" dirty="0"/>
          </a:p>
          <a:p>
            <a:pPr lvl="1">
              <a:spcAft>
                <a:spcPts val="24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zh-TW" altLang="en-US" sz="2800" dirty="0"/>
              <a:t>受挫的愛</a:t>
            </a:r>
            <a:endParaRPr lang="en-US" altLang="zh-TW" sz="2800" dirty="0"/>
          </a:p>
          <a:p>
            <a:pPr lvl="1">
              <a:spcAft>
                <a:spcPts val="2400"/>
              </a:spcAft>
              <a:buClr>
                <a:srgbClr val="CC6600"/>
              </a:buClr>
              <a:buFont typeface="Arial Narrow" panose="020B0606020202030204" pitchFamily="34" charset="0"/>
              <a:buChar char="►"/>
            </a:pPr>
            <a:r>
              <a:rPr lang="zh-TW" altLang="en-US" sz="2800" dirty="0"/>
              <a:t>斷裂的人際關係</a:t>
            </a:r>
            <a:endParaRPr lang="en-US" altLang="zh-TW" sz="2800" dirty="0"/>
          </a:p>
          <a:p>
            <a:pPr lvl="1">
              <a:spcAft>
                <a:spcPts val="2400"/>
              </a:spcAft>
              <a:buClr>
                <a:schemeClr val="accent4">
                  <a:lumMod val="75000"/>
                </a:schemeClr>
              </a:buClr>
              <a:buFont typeface="Arial Narrow" panose="020B0606020202030204" pitchFamily="34" charset="0"/>
              <a:buChar char="►"/>
            </a:pPr>
            <a:r>
              <a:rPr lang="zh-TW" altLang="en-US" sz="2800" dirty="0"/>
              <a:t>受到攻擊的自我形象</a:t>
            </a:r>
            <a:endParaRPr lang="en-US" altLang="zh-TW" sz="2800" dirty="0"/>
          </a:p>
          <a:p>
            <a:pPr lvl="1">
              <a:spcAft>
                <a:spcPts val="2400"/>
              </a:spcAft>
              <a:buClr>
                <a:schemeClr val="accent6">
                  <a:lumMod val="75000"/>
                </a:schemeClr>
              </a:buClr>
              <a:buFont typeface="Arial Narrow" panose="020B0606020202030204" pitchFamily="34" charset="0"/>
              <a:buChar char="►"/>
            </a:pPr>
            <a:r>
              <a:rPr lang="zh-TW" altLang="en-US" sz="2800" dirty="0"/>
              <a:t>被破壞的掌控</a:t>
            </a:r>
            <a:endParaRPr lang="en-US" altLang="zh-TW" sz="2800" dirty="0"/>
          </a:p>
          <a:p>
            <a:pPr lvl="1">
              <a:spcAft>
                <a:spcPts val="2400"/>
              </a:spcAft>
              <a:buClr>
                <a:schemeClr val="accent5">
                  <a:lumMod val="75000"/>
                </a:schemeClr>
              </a:buClr>
              <a:buFont typeface="Arial Narrow" panose="020B0606020202030204" pitchFamily="34" charset="0"/>
              <a:buChar char="►"/>
            </a:pPr>
            <a:r>
              <a:rPr lang="zh-TW" altLang="en-US" sz="2800" dirty="0"/>
              <a:t>支配需求受挫</a:t>
            </a:r>
          </a:p>
        </p:txBody>
      </p:sp>
    </p:spTree>
    <p:extLst>
      <p:ext uri="{BB962C8B-B14F-4D97-AF65-F5344CB8AC3E}">
        <p14:creationId xmlns:p14="http://schemas.microsoft.com/office/powerpoint/2010/main" val="329703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1D635F"/>
          </a:solidFill>
        </p:spPr>
        <p:txBody>
          <a:bodyPr/>
          <a:lstStyle/>
          <a:p>
            <a:r>
              <a:rPr lang="zh-TW" altLang="en-US" dirty="0"/>
              <a:t>人際自殺論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377735" y="648893"/>
            <a:ext cx="3600000" cy="360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TW" sz="2800" dirty="0"/>
          </a:p>
          <a:p>
            <a:pPr algn="ctr"/>
            <a:r>
              <a:rPr lang="zh-TW" altLang="en-US" sz="2800" dirty="0">
                <a:latin typeface="+mj-ea"/>
                <a:ea typeface="+mj-ea"/>
              </a:rPr>
              <a:t>受挫的歸屬感</a:t>
            </a:r>
            <a:r>
              <a:rPr lang="en-US" altLang="zh-TW" sz="2800" dirty="0">
                <a:latin typeface="+mj-ea"/>
                <a:ea typeface="+mj-ea"/>
              </a:rPr>
              <a:t/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我是孤寂的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77554" y="648893"/>
            <a:ext cx="3600000" cy="3600000"/>
          </a:xfrm>
          <a:prstGeom prst="ellipse">
            <a:avLst/>
          </a:prstGeom>
          <a:solidFill>
            <a:srgbClr val="FFC000">
              <a:alpha val="40000"/>
            </a:srgbClr>
          </a:solidFill>
          <a:ln w="285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TW" sz="2800" dirty="0"/>
          </a:p>
          <a:p>
            <a:pPr algn="ctr"/>
            <a:r>
              <a:rPr lang="zh-TW" altLang="en-US" sz="2800" dirty="0">
                <a:latin typeface="+mj-ea"/>
                <a:ea typeface="+mj-ea"/>
              </a:rPr>
              <a:t>自覺無能</a:t>
            </a:r>
            <a:r>
              <a:rPr lang="en-US" altLang="zh-TW" sz="2800" dirty="0">
                <a:latin typeface="+mj-ea"/>
                <a:ea typeface="+mj-ea"/>
              </a:rPr>
              <a:t/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我是個負擔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19474" y="3088499"/>
            <a:ext cx="3600000" cy="3600000"/>
          </a:xfrm>
          <a:prstGeom prst="ellipse">
            <a:avLst/>
          </a:prstGeom>
          <a:solidFill>
            <a:schemeClr val="accent5">
              <a:lumMod val="75000"/>
              <a:alpha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sz="2800" dirty="0">
                <a:latin typeface="+mj-ea"/>
                <a:ea typeface="+mj-ea"/>
              </a:rPr>
              <a:t>取得自殺</a:t>
            </a:r>
            <a:endParaRPr lang="en-US" altLang="zh-TW" sz="2800" dirty="0">
              <a:latin typeface="+mj-ea"/>
              <a:ea typeface="+mj-ea"/>
            </a:endParaRPr>
          </a:p>
          <a:p>
            <a:pPr algn="ctr"/>
            <a:r>
              <a:rPr lang="zh-TW" altLang="en-US" sz="2800" dirty="0">
                <a:latin typeface="+mj-ea"/>
                <a:ea typeface="+mj-ea"/>
              </a:rPr>
              <a:t>的能力</a:t>
            </a:r>
            <a:endParaRPr lang="en-US" altLang="zh-TW" sz="2800" dirty="0">
              <a:latin typeface="+mj-ea"/>
              <a:ea typeface="+mj-ea"/>
            </a:endParaRPr>
          </a:p>
          <a:p>
            <a:pPr algn="ctr"/>
            <a:endParaRPr lang="en-US" altLang="zh-TW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70580" y="1533225"/>
            <a:ext cx="615553" cy="1938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ea"/>
                <a:ea typeface="+mj-ea"/>
              </a:rPr>
              <a:t>自殺意念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6685472" y="3209025"/>
            <a:ext cx="4804914" cy="1941084"/>
            <a:chOff x="6577645" y="3069021"/>
            <a:chExt cx="4906779" cy="2078597"/>
          </a:xfrm>
        </p:grpSpPr>
        <p:sp>
          <p:nvSpPr>
            <p:cNvPr id="12" name="文字方塊 11"/>
            <p:cNvSpPr txBox="1"/>
            <p:nvPr/>
          </p:nvSpPr>
          <p:spPr>
            <a:xfrm>
              <a:off x="8735222" y="4587331"/>
              <a:ext cx="2749202" cy="560287"/>
            </a:xfrm>
            <a:prstGeom prst="rect">
              <a:avLst/>
            </a:prstGeom>
            <a:solidFill>
              <a:srgbClr val="A8B58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+mj-ea"/>
                  <a:ea typeface="+mj-ea"/>
                </a:rPr>
                <a:t>致命的自殺企圖</a:t>
              </a:r>
              <a:endParaRPr lang="zh-TW" altLang="en-US" sz="1600" dirty="0">
                <a:latin typeface="+mj-ea"/>
                <a:ea typeface="+mj-ea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6577645" y="3069021"/>
              <a:ext cx="2272065" cy="165012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0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29196"/>
              </p:ext>
            </p:extLst>
          </p:nvPr>
        </p:nvGraphicFramePr>
        <p:xfrm>
          <a:off x="286448" y="304800"/>
          <a:ext cx="11668125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7488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自訂 1">
      <a:majorFont>
        <a:latin typeface="AR ESSENCE"/>
        <a:ea typeface="Mamelon"/>
        <a:cs typeface=""/>
      </a:majorFont>
      <a:minorFont>
        <a:latin typeface="Arial"/>
        <a:ea typeface="華康細圓體"/>
        <a:cs typeface="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TM16401371[[fn=地圖集]]</Template>
  <TotalTime>617</TotalTime>
  <Words>1481</Words>
  <Application>Microsoft Office PowerPoint</Application>
  <PresentationFormat>寬螢幕</PresentationFormat>
  <Paragraphs>117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Gen Jyuu Gothic L Monospace Med</vt:lpstr>
      <vt:lpstr>Mamelon</vt:lpstr>
      <vt:lpstr>onryou</vt:lpstr>
      <vt:lpstr>華康細圓體</vt:lpstr>
      <vt:lpstr>新細明體</vt:lpstr>
      <vt:lpstr>AR ESSENCE</vt:lpstr>
      <vt:lpstr>Arial</vt:lpstr>
      <vt:lpstr>Arial Narrow</vt:lpstr>
      <vt:lpstr>Calibri</vt:lpstr>
      <vt:lpstr>Wingdings</vt:lpstr>
      <vt:lpstr>Atlas</vt:lpstr>
      <vt:lpstr>挽救命懸一線 自殺個案與危機處理</vt:lpstr>
      <vt:lpstr>個人經歷</vt:lpstr>
      <vt:lpstr>危機這件事</vt:lpstr>
      <vt:lpstr>情境危機</vt:lpstr>
      <vt:lpstr>校園危機</vt:lpstr>
      <vt:lpstr>校園危機類別</vt:lpstr>
      <vt:lpstr>史奈德曼 現代自殺學之父</vt:lpstr>
      <vt:lpstr>人際自殺論</vt:lpstr>
      <vt:lpstr>PowerPoint 簡報</vt:lpstr>
      <vt:lpstr>自殺的功能性</vt:lpstr>
      <vt:lpstr>自殺危機評估</vt:lpstr>
      <vt:lpstr>自殺的危機階段</vt:lpstr>
      <vt:lpstr>危機線索</vt:lpstr>
      <vt:lpstr>保護因子</vt:lpstr>
      <vt:lpstr>自殺危機評估練習</vt:lpstr>
      <vt:lpstr>史上最強 危機處理團隊</vt:lpstr>
      <vt:lpstr>PowerPoint 簡報</vt:lpstr>
      <vt:lpstr>危機前的預備</vt:lpstr>
      <vt:lpstr>危機當下的處理</vt:lpstr>
      <vt:lpstr>危機之後的活動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挽救命懸一線- 自殺個案與危機處理</dc:title>
  <dc:creator>user</dc:creator>
  <cp:lastModifiedBy>user</cp:lastModifiedBy>
  <cp:revision>23</cp:revision>
  <dcterms:created xsi:type="dcterms:W3CDTF">2020-07-08T02:34:39Z</dcterms:created>
  <dcterms:modified xsi:type="dcterms:W3CDTF">2020-07-10T08:56:03Z</dcterms:modified>
</cp:coreProperties>
</file>