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61" r:id="rId2"/>
    <p:sldId id="359" r:id="rId3"/>
    <p:sldId id="336" r:id="rId4"/>
    <p:sldId id="347" r:id="rId5"/>
    <p:sldId id="395" r:id="rId6"/>
    <p:sldId id="396" r:id="rId7"/>
    <p:sldId id="397" r:id="rId8"/>
    <p:sldId id="398" r:id="rId9"/>
    <p:sldId id="399" r:id="rId10"/>
    <p:sldId id="401" r:id="rId11"/>
    <p:sldId id="442" r:id="rId12"/>
    <p:sldId id="443" r:id="rId13"/>
    <p:sldId id="444" r:id="rId14"/>
    <p:sldId id="403" r:id="rId15"/>
    <p:sldId id="351" r:id="rId16"/>
    <p:sldId id="404" r:id="rId17"/>
    <p:sldId id="405" r:id="rId18"/>
    <p:sldId id="406" r:id="rId19"/>
    <p:sldId id="407" r:id="rId20"/>
    <p:sldId id="408" r:id="rId21"/>
    <p:sldId id="409" r:id="rId22"/>
    <p:sldId id="410" r:id="rId23"/>
    <p:sldId id="411" r:id="rId24"/>
    <p:sldId id="412" r:id="rId25"/>
    <p:sldId id="413" r:id="rId26"/>
    <p:sldId id="414" r:id="rId27"/>
    <p:sldId id="415" r:id="rId28"/>
    <p:sldId id="416" r:id="rId29"/>
    <p:sldId id="417" r:id="rId30"/>
    <p:sldId id="418" r:id="rId31"/>
    <p:sldId id="439" r:id="rId32"/>
    <p:sldId id="438" r:id="rId33"/>
    <p:sldId id="440" r:id="rId34"/>
    <p:sldId id="441" r:id="rId35"/>
    <p:sldId id="367" r:id="rId36"/>
  </p:sldIdLst>
  <p:sldSz cx="12192000" cy="6858000"/>
  <p:notesSz cx="6805613" cy="9939338"/>
  <p:embeddedFontLst>
    <p:embeddedFont>
      <p:font typeface="標楷體" panose="03000509000000000000" pitchFamily="65" charset="-120"/>
      <p:regular r:id="rId39"/>
    </p:embeddedFont>
    <p:embeddedFont>
      <p:font typeface="Calibri Light" panose="020F0302020204030204" pitchFamily="34" charset="0"/>
      <p:regular r:id="rId40"/>
      <p:italic r:id="rId41"/>
    </p:embeddedFont>
    <p:embeddedFont>
      <p:font typeface="Calibri" panose="020F0502020204030204" pitchFamily="34" charset="0"/>
      <p:regular r:id="rId42"/>
      <p:bold r:id="rId43"/>
      <p:italic r:id="rId44"/>
      <p:boldItalic r:id="rId45"/>
    </p:embeddedFont>
    <p:embeddedFont>
      <p:font typeface="微軟正黑體" panose="020B0604030504040204" pitchFamily="34" charset="-120"/>
      <p:regular r:id="rId46"/>
      <p:bold r:id="rId47"/>
    </p:embeddedFont>
  </p:embeddedFontLst>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5"/>
    <a:srgbClr val="B8E08C"/>
    <a:srgbClr val="FED6FB"/>
    <a:srgbClr val="FFA41D"/>
    <a:srgbClr val="FFF8F2"/>
    <a:srgbClr val="FF7575"/>
    <a:srgbClr val="920488"/>
    <a:srgbClr val="FFB547"/>
    <a:srgbClr val="00CC99"/>
    <a:srgbClr val="FF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0132" autoAdjust="0"/>
  </p:normalViewPr>
  <p:slideViewPr>
    <p:cSldViewPr snapToGrid="0">
      <p:cViewPr varScale="1">
        <p:scale>
          <a:sx n="81" d="100"/>
          <a:sy n="81" d="100"/>
        </p:scale>
        <p:origin x="171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8C715-A5D2-40A7-A720-93753CC474C3}"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zh-TW" altLang="en-US"/>
        </a:p>
      </dgm:t>
    </dgm:pt>
    <dgm:pt modelId="{B8D574AE-4FDF-4DCC-88F4-DC1377600CDA}">
      <dgm:prSet phldrT="[文字]" custT="1"/>
      <dgm:spPr>
        <a:solidFill>
          <a:srgbClr val="FFD5D5"/>
        </a:solidFill>
        <a:ln>
          <a:solidFill>
            <a:srgbClr val="000066"/>
          </a:solidFill>
        </a:ln>
      </dgm:spPr>
      <dgm:t>
        <a:bodyPr/>
        <a:lstStyle/>
        <a:p>
          <a:pPr marL="0" indent="0" algn="just" defTabSz="1155700" rtl="0" fontAlgn="base">
            <a:lnSpc>
              <a:spcPct val="90000"/>
            </a:lnSpc>
            <a:spcBef>
              <a:spcPts val="1000"/>
            </a:spcBef>
            <a:spcAft>
              <a:spcPct val="0"/>
            </a:spcAft>
            <a:buFont typeface="+mj-lt"/>
            <a:buNone/>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攜帶以下資料至兒少戶籍地公所（社會、社政課）申請</a:t>
          </a:r>
          <a:endParaRPr kumimoji="1" lang="en-US" altLang="zh-TW" sz="2600" b="1" kern="1200" dirty="0" smtClean="0">
            <a:solidFill>
              <a:schemeClr val="tx1"/>
            </a:solidFill>
            <a:latin typeface="微軟正黑體" panose="020B0604030504040204" pitchFamily="34" charset="-120"/>
            <a:ea typeface="微軟正黑體" panose="020B0604030504040204" pitchFamily="34" charset="-120"/>
            <a:cs typeface="+mj-cs"/>
          </a:endParaRPr>
        </a:p>
        <a:p>
          <a:pPr marL="514350" indent="-514350" algn="just" defTabSz="1155700" rtl="0" fontAlgn="base">
            <a:lnSpc>
              <a:spcPct val="90000"/>
            </a:lnSpc>
            <a:spcBef>
              <a:spcPts val="1000"/>
            </a:spcBef>
            <a:spcAft>
              <a:spcPct val="0"/>
            </a:spcAft>
            <a:buFont typeface="+mj-lt"/>
            <a:buAutoNum type="arabicPeriod"/>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身分證</a:t>
          </a:r>
          <a:endParaRPr kumimoji="1" lang="en-US" altLang="zh-TW" sz="2600" b="1" kern="1200" dirty="0" smtClean="0">
            <a:solidFill>
              <a:schemeClr val="tx1"/>
            </a:solidFill>
            <a:latin typeface="微軟正黑體" panose="020B0604030504040204" pitchFamily="34" charset="-120"/>
            <a:ea typeface="微軟正黑體" panose="020B0604030504040204" pitchFamily="34" charset="-120"/>
            <a:cs typeface="+mj-cs"/>
          </a:endParaRPr>
        </a:p>
        <a:p>
          <a:pPr marL="514350" indent="-514350" algn="just" defTabSz="1155700" rtl="0" fontAlgn="base">
            <a:lnSpc>
              <a:spcPct val="90000"/>
            </a:lnSpc>
            <a:spcBef>
              <a:spcPts val="1000"/>
            </a:spcBef>
            <a:spcAft>
              <a:spcPct val="0"/>
            </a:spcAft>
            <a:buFont typeface="+mj-lt"/>
            <a:buAutoNum type="arabicPeriod"/>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印章</a:t>
          </a:r>
          <a:endParaRPr kumimoji="1" lang="en-US" altLang="zh-TW" sz="2600" b="1" kern="1200" dirty="0" smtClean="0">
            <a:solidFill>
              <a:schemeClr val="tx1"/>
            </a:solidFill>
            <a:latin typeface="微軟正黑體" panose="020B0604030504040204" pitchFamily="34" charset="-120"/>
            <a:ea typeface="微軟正黑體" panose="020B0604030504040204" pitchFamily="34" charset="-120"/>
            <a:cs typeface="+mj-cs"/>
          </a:endParaRPr>
        </a:p>
        <a:p>
          <a:pPr marL="514350" indent="-514350" algn="just" defTabSz="1155700" rtl="0" fontAlgn="base">
            <a:lnSpc>
              <a:spcPct val="90000"/>
            </a:lnSpc>
            <a:spcBef>
              <a:spcPts val="1000"/>
            </a:spcBef>
            <a:spcAft>
              <a:spcPct val="0"/>
            </a:spcAft>
            <a:buFont typeface="+mj-lt"/>
            <a:buAutoNum type="arabicPeriod"/>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印鑑</a:t>
          </a:r>
          <a:endParaRPr kumimoji="1" lang="en-US" altLang="zh-TW" sz="2600" b="1" kern="1200" dirty="0" smtClean="0">
            <a:solidFill>
              <a:schemeClr val="tx1"/>
            </a:solidFill>
            <a:latin typeface="微軟正黑體" panose="020B0604030504040204" pitchFamily="34" charset="-120"/>
            <a:ea typeface="微軟正黑體" panose="020B0604030504040204" pitchFamily="34" charset="-120"/>
            <a:cs typeface="+mj-cs"/>
          </a:endParaRPr>
        </a:p>
        <a:p>
          <a:pPr marL="514350" indent="-514350" algn="just" defTabSz="1155700" rtl="0" fontAlgn="base">
            <a:lnSpc>
              <a:spcPct val="90000"/>
            </a:lnSpc>
            <a:spcBef>
              <a:spcPts val="1000"/>
            </a:spcBef>
            <a:spcAft>
              <a:spcPct val="0"/>
            </a:spcAft>
            <a:buFont typeface="+mj-lt"/>
            <a:buAutoNum type="arabicPeriod"/>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郵局封面影本</a:t>
          </a:r>
          <a:endParaRPr kumimoji="1" lang="en-US" altLang="zh-TW" sz="2600" b="1" kern="1200" dirty="0" smtClean="0">
            <a:solidFill>
              <a:schemeClr val="tx1"/>
            </a:solidFill>
            <a:latin typeface="微軟正黑體" panose="020B0604030504040204" pitchFamily="34" charset="-120"/>
            <a:ea typeface="微軟正黑體" panose="020B0604030504040204" pitchFamily="34" charset="-120"/>
            <a:cs typeface="+mj-cs"/>
          </a:endParaRPr>
        </a:p>
      </dgm:t>
    </dgm:pt>
    <dgm:pt modelId="{EBE182D2-64E3-4E8A-AAC0-864F1BB9605C}" type="parTrans" cxnId="{1A6C55BE-C4FA-46B4-A589-207DE2517B41}">
      <dgm:prSet/>
      <dgm:spPr/>
      <dgm:t>
        <a:bodyPr/>
        <a:lstStyle/>
        <a:p>
          <a:endParaRPr lang="zh-TW" altLang="en-US"/>
        </a:p>
      </dgm:t>
    </dgm:pt>
    <dgm:pt modelId="{8B1F34A8-27D2-494C-A3D4-93C67BE7D30D}" type="sibTrans" cxnId="{1A6C55BE-C4FA-46B4-A589-207DE2517B41}">
      <dgm:prSet/>
      <dgm:spPr>
        <a:solidFill>
          <a:srgbClr val="000066"/>
        </a:solidFill>
        <a:ln>
          <a:solidFill>
            <a:srgbClr val="000066"/>
          </a:solidFill>
        </a:ln>
      </dgm:spPr>
      <dgm:t>
        <a:bodyPr/>
        <a:lstStyle/>
        <a:p>
          <a:endParaRPr lang="zh-TW" altLang="en-US"/>
        </a:p>
      </dgm:t>
    </dgm:pt>
    <dgm:pt modelId="{720B12B8-F65C-49F9-855F-11CA381AB1CD}">
      <dgm:prSet phldrT="[文字]" custT="1"/>
      <dgm:spPr>
        <a:solidFill>
          <a:srgbClr val="FFD5D5"/>
        </a:solidFill>
        <a:ln>
          <a:solidFill>
            <a:srgbClr val="000066"/>
          </a:solidFill>
        </a:ln>
      </dgm:spPr>
      <dgm:t>
        <a:bodyPr/>
        <a:lstStyle/>
        <a:p>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縣府審核</a:t>
          </a:r>
          <a:endParaRPr kumimoji="1" lang="zh-TW" altLang="en-US" sz="2600" b="1" kern="1200" dirty="0">
            <a:solidFill>
              <a:schemeClr val="tx1"/>
            </a:solidFill>
            <a:latin typeface="微軟正黑體" panose="020B0604030504040204" pitchFamily="34" charset="-120"/>
            <a:ea typeface="微軟正黑體" panose="020B0604030504040204" pitchFamily="34" charset="-120"/>
            <a:cs typeface="+mj-cs"/>
          </a:endParaRPr>
        </a:p>
      </dgm:t>
    </dgm:pt>
    <dgm:pt modelId="{F24B8B91-0EE4-45B8-AA15-711389AAC485}" type="parTrans" cxnId="{4556663F-4EC8-48C6-A6E0-D161DE38F58F}">
      <dgm:prSet/>
      <dgm:spPr/>
      <dgm:t>
        <a:bodyPr/>
        <a:lstStyle/>
        <a:p>
          <a:endParaRPr lang="zh-TW" altLang="en-US"/>
        </a:p>
      </dgm:t>
    </dgm:pt>
    <dgm:pt modelId="{3FB47ECA-C201-4E37-976B-0A6D487BF795}" type="sibTrans" cxnId="{4556663F-4EC8-48C6-A6E0-D161DE38F58F}">
      <dgm:prSet/>
      <dgm:spPr>
        <a:solidFill>
          <a:srgbClr val="000066"/>
        </a:solidFill>
      </dgm:spPr>
      <dgm:t>
        <a:bodyPr/>
        <a:lstStyle/>
        <a:p>
          <a:endParaRPr lang="zh-TW" altLang="en-US"/>
        </a:p>
      </dgm:t>
    </dgm:pt>
    <dgm:pt modelId="{8209F9D9-2BEC-4E0F-B1EB-4B44EFD71F88}">
      <dgm:prSet phldrT="[文字]" custT="1"/>
      <dgm:spPr>
        <a:solidFill>
          <a:srgbClr val="FFD5D5"/>
        </a:solidFill>
        <a:ln>
          <a:solidFill>
            <a:srgbClr val="000066"/>
          </a:solidFill>
        </a:ln>
      </dgm:spPr>
      <dgm:t>
        <a:bodyPr/>
        <a:lstStyle/>
        <a:p>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送衛福部</a:t>
          </a:r>
          <a:r>
            <a:rPr kumimoji="1" lang="zh-TW" altLang="en-US" sz="2600" b="1" kern="1200" dirty="0">
              <a:solidFill>
                <a:schemeClr val="tx1"/>
              </a:solidFill>
              <a:latin typeface="微軟正黑體" panose="020B0604030504040204" pitchFamily="34" charset="-120"/>
              <a:ea typeface="微軟正黑體" panose="020B0604030504040204" pitchFamily="34" charset="-120"/>
              <a:cs typeface="+mj-cs"/>
            </a:rPr>
            <a:t>開戶</a:t>
          </a:r>
        </a:p>
      </dgm:t>
    </dgm:pt>
    <dgm:pt modelId="{7F6443AE-2D5D-4694-8AB9-3B75260E551E}" type="parTrans" cxnId="{98EA5733-E781-48E2-9EE4-261640314ED5}">
      <dgm:prSet/>
      <dgm:spPr/>
      <dgm:t>
        <a:bodyPr/>
        <a:lstStyle/>
        <a:p>
          <a:endParaRPr lang="zh-TW" altLang="en-US"/>
        </a:p>
      </dgm:t>
    </dgm:pt>
    <dgm:pt modelId="{C194692F-71BF-471C-8A0B-A56EA2D87C7D}" type="sibTrans" cxnId="{98EA5733-E781-48E2-9EE4-261640314ED5}">
      <dgm:prSet/>
      <dgm:spPr/>
      <dgm:t>
        <a:bodyPr/>
        <a:lstStyle/>
        <a:p>
          <a:endParaRPr lang="zh-TW" altLang="en-US"/>
        </a:p>
      </dgm:t>
    </dgm:pt>
    <dgm:pt modelId="{B8E17F75-4E3F-4ABA-B6BE-A6D79BACA013}" type="pres">
      <dgm:prSet presAssocID="{5FB8C715-A5D2-40A7-A720-93753CC474C3}" presName="diagram" presStyleCnt="0">
        <dgm:presLayoutVars>
          <dgm:dir/>
          <dgm:resizeHandles val="exact"/>
        </dgm:presLayoutVars>
      </dgm:prSet>
      <dgm:spPr/>
      <dgm:t>
        <a:bodyPr/>
        <a:lstStyle/>
        <a:p>
          <a:endParaRPr lang="zh-TW" altLang="en-US"/>
        </a:p>
      </dgm:t>
    </dgm:pt>
    <dgm:pt modelId="{D1ADBC82-2844-4E62-B3F9-6745BCA01197}" type="pres">
      <dgm:prSet presAssocID="{B8D574AE-4FDF-4DCC-88F4-DC1377600CDA}" presName="node" presStyleLbl="node1" presStyleIdx="0" presStyleCnt="3" custScaleX="105395" custScaleY="220010" custLinFactNeighborX="-142" custLinFactNeighborY="5210">
        <dgm:presLayoutVars>
          <dgm:bulletEnabled val="1"/>
        </dgm:presLayoutVars>
      </dgm:prSet>
      <dgm:spPr/>
      <dgm:t>
        <a:bodyPr/>
        <a:lstStyle/>
        <a:p>
          <a:endParaRPr lang="zh-TW" altLang="en-US"/>
        </a:p>
      </dgm:t>
    </dgm:pt>
    <dgm:pt modelId="{E74B3BE2-2B44-4826-AF1D-6418A7179EC9}" type="pres">
      <dgm:prSet presAssocID="{8B1F34A8-27D2-494C-A3D4-93C67BE7D30D}" presName="sibTrans" presStyleLbl="sibTrans2D1" presStyleIdx="0" presStyleCnt="2" custScaleX="147443" custLinFactNeighborX="9656" custLinFactNeighborY="-865"/>
      <dgm:spPr/>
      <dgm:t>
        <a:bodyPr/>
        <a:lstStyle/>
        <a:p>
          <a:endParaRPr lang="zh-TW" altLang="en-US"/>
        </a:p>
      </dgm:t>
    </dgm:pt>
    <dgm:pt modelId="{A5AA1C05-8628-4B55-8220-3AC981B85A0F}" type="pres">
      <dgm:prSet presAssocID="{8B1F34A8-27D2-494C-A3D4-93C67BE7D30D}" presName="connectorText" presStyleLbl="sibTrans2D1" presStyleIdx="0" presStyleCnt="2"/>
      <dgm:spPr/>
      <dgm:t>
        <a:bodyPr/>
        <a:lstStyle/>
        <a:p>
          <a:endParaRPr lang="zh-TW" altLang="en-US"/>
        </a:p>
      </dgm:t>
    </dgm:pt>
    <dgm:pt modelId="{66138496-27EE-4743-8610-9AD9929E608B}" type="pres">
      <dgm:prSet presAssocID="{720B12B8-F65C-49F9-855F-11CA381AB1CD}" presName="node" presStyleLbl="node1" presStyleIdx="1" presStyleCnt="3" custScaleX="59231" custScaleY="75238" custLinFactNeighborX="0" custLinFactNeighborY="-1027">
        <dgm:presLayoutVars>
          <dgm:bulletEnabled val="1"/>
        </dgm:presLayoutVars>
      </dgm:prSet>
      <dgm:spPr/>
      <dgm:t>
        <a:bodyPr/>
        <a:lstStyle/>
        <a:p>
          <a:endParaRPr lang="zh-TW" altLang="en-US"/>
        </a:p>
      </dgm:t>
    </dgm:pt>
    <dgm:pt modelId="{D203A859-D911-424D-9B93-43B19358B113}" type="pres">
      <dgm:prSet presAssocID="{3FB47ECA-C201-4E37-976B-0A6D487BF795}" presName="sibTrans" presStyleLbl="sibTrans2D1" presStyleIdx="1" presStyleCnt="2" custScaleX="106991" custScaleY="114665" custLinFactNeighborX="6076" custLinFactNeighborY="7973"/>
      <dgm:spPr/>
      <dgm:t>
        <a:bodyPr/>
        <a:lstStyle/>
        <a:p>
          <a:endParaRPr lang="zh-TW" altLang="en-US"/>
        </a:p>
      </dgm:t>
    </dgm:pt>
    <dgm:pt modelId="{FDA956CC-72A9-4548-8197-2EB318CDCAB2}" type="pres">
      <dgm:prSet presAssocID="{3FB47ECA-C201-4E37-976B-0A6D487BF795}" presName="connectorText" presStyleLbl="sibTrans2D1" presStyleIdx="1" presStyleCnt="2"/>
      <dgm:spPr/>
      <dgm:t>
        <a:bodyPr/>
        <a:lstStyle/>
        <a:p>
          <a:endParaRPr lang="zh-TW" altLang="en-US"/>
        </a:p>
      </dgm:t>
    </dgm:pt>
    <dgm:pt modelId="{BA430717-4497-4800-ACFC-3A0A98D89C4F}" type="pres">
      <dgm:prSet presAssocID="{8209F9D9-2BEC-4E0F-B1EB-4B44EFD71F88}" presName="node" presStyleLbl="node1" presStyleIdx="2" presStyleCnt="3" custScaleX="71620" custScaleY="76786" custLinFactNeighborX="-4190" custLinFactNeighborY="-1027">
        <dgm:presLayoutVars>
          <dgm:bulletEnabled val="1"/>
        </dgm:presLayoutVars>
      </dgm:prSet>
      <dgm:spPr/>
      <dgm:t>
        <a:bodyPr/>
        <a:lstStyle/>
        <a:p>
          <a:endParaRPr lang="zh-TW" altLang="en-US"/>
        </a:p>
      </dgm:t>
    </dgm:pt>
  </dgm:ptLst>
  <dgm:cxnLst>
    <dgm:cxn modelId="{1D7427C4-8A47-40A2-B762-3CFCC17DBCAB}" type="presOf" srcId="{8B1F34A8-27D2-494C-A3D4-93C67BE7D30D}" destId="{E74B3BE2-2B44-4826-AF1D-6418A7179EC9}" srcOrd="0" destOrd="0" presId="urn:microsoft.com/office/officeart/2005/8/layout/process5"/>
    <dgm:cxn modelId="{E9A8A9CC-1BA8-476B-8814-3BEEB232DCCE}" type="presOf" srcId="{B8D574AE-4FDF-4DCC-88F4-DC1377600CDA}" destId="{D1ADBC82-2844-4E62-B3F9-6745BCA01197}" srcOrd="0" destOrd="0" presId="urn:microsoft.com/office/officeart/2005/8/layout/process5"/>
    <dgm:cxn modelId="{CD93C3FD-910B-47CB-8EAC-F857DA1B596C}" type="presOf" srcId="{720B12B8-F65C-49F9-855F-11CA381AB1CD}" destId="{66138496-27EE-4743-8610-9AD9929E608B}" srcOrd="0" destOrd="0" presId="urn:microsoft.com/office/officeart/2005/8/layout/process5"/>
    <dgm:cxn modelId="{4FF758E1-4FE9-44CF-8D5E-9622E01A688A}" type="presOf" srcId="{3FB47ECA-C201-4E37-976B-0A6D487BF795}" destId="{D203A859-D911-424D-9B93-43B19358B113}" srcOrd="0" destOrd="0" presId="urn:microsoft.com/office/officeart/2005/8/layout/process5"/>
    <dgm:cxn modelId="{7E84ED4B-52F0-4078-BB61-8EEC8C5EE824}" type="presOf" srcId="{5FB8C715-A5D2-40A7-A720-93753CC474C3}" destId="{B8E17F75-4E3F-4ABA-B6BE-A6D79BACA013}" srcOrd="0" destOrd="0" presId="urn:microsoft.com/office/officeart/2005/8/layout/process5"/>
    <dgm:cxn modelId="{98EA5733-E781-48E2-9EE4-261640314ED5}" srcId="{5FB8C715-A5D2-40A7-A720-93753CC474C3}" destId="{8209F9D9-2BEC-4E0F-B1EB-4B44EFD71F88}" srcOrd="2" destOrd="0" parTransId="{7F6443AE-2D5D-4694-8AB9-3B75260E551E}" sibTransId="{C194692F-71BF-471C-8A0B-A56EA2D87C7D}"/>
    <dgm:cxn modelId="{BEBBD20F-BC2E-43AF-BF45-F97A8EDFB7E0}" type="presOf" srcId="{8209F9D9-2BEC-4E0F-B1EB-4B44EFD71F88}" destId="{BA430717-4497-4800-ACFC-3A0A98D89C4F}" srcOrd="0" destOrd="0" presId="urn:microsoft.com/office/officeart/2005/8/layout/process5"/>
    <dgm:cxn modelId="{1A6C55BE-C4FA-46B4-A589-207DE2517B41}" srcId="{5FB8C715-A5D2-40A7-A720-93753CC474C3}" destId="{B8D574AE-4FDF-4DCC-88F4-DC1377600CDA}" srcOrd="0" destOrd="0" parTransId="{EBE182D2-64E3-4E8A-AAC0-864F1BB9605C}" sibTransId="{8B1F34A8-27D2-494C-A3D4-93C67BE7D30D}"/>
    <dgm:cxn modelId="{28FDAA73-F1E9-4E5A-89D8-DB4837B84BBE}" type="presOf" srcId="{8B1F34A8-27D2-494C-A3D4-93C67BE7D30D}" destId="{A5AA1C05-8628-4B55-8220-3AC981B85A0F}" srcOrd="1" destOrd="0" presId="urn:microsoft.com/office/officeart/2005/8/layout/process5"/>
    <dgm:cxn modelId="{4556663F-4EC8-48C6-A6E0-D161DE38F58F}" srcId="{5FB8C715-A5D2-40A7-A720-93753CC474C3}" destId="{720B12B8-F65C-49F9-855F-11CA381AB1CD}" srcOrd="1" destOrd="0" parTransId="{F24B8B91-0EE4-45B8-AA15-711389AAC485}" sibTransId="{3FB47ECA-C201-4E37-976B-0A6D487BF795}"/>
    <dgm:cxn modelId="{30DD968D-39B7-4B02-BF31-C2B9F26E68AB}" type="presOf" srcId="{3FB47ECA-C201-4E37-976B-0A6D487BF795}" destId="{FDA956CC-72A9-4548-8197-2EB318CDCAB2}" srcOrd="1" destOrd="0" presId="urn:microsoft.com/office/officeart/2005/8/layout/process5"/>
    <dgm:cxn modelId="{6378BBCA-92A7-4BFD-AA78-542705822587}" type="presParOf" srcId="{B8E17F75-4E3F-4ABA-B6BE-A6D79BACA013}" destId="{D1ADBC82-2844-4E62-B3F9-6745BCA01197}" srcOrd="0" destOrd="0" presId="urn:microsoft.com/office/officeart/2005/8/layout/process5"/>
    <dgm:cxn modelId="{35F1B238-8F5F-445C-9513-6E49D797A5A4}" type="presParOf" srcId="{B8E17F75-4E3F-4ABA-B6BE-A6D79BACA013}" destId="{E74B3BE2-2B44-4826-AF1D-6418A7179EC9}" srcOrd="1" destOrd="0" presId="urn:microsoft.com/office/officeart/2005/8/layout/process5"/>
    <dgm:cxn modelId="{DD09B7BD-34D3-45E4-91FD-D3545A3F060D}" type="presParOf" srcId="{E74B3BE2-2B44-4826-AF1D-6418A7179EC9}" destId="{A5AA1C05-8628-4B55-8220-3AC981B85A0F}" srcOrd="0" destOrd="0" presId="urn:microsoft.com/office/officeart/2005/8/layout/process5"/>
    <dgm:cxn modelId="{61C2A259-667B-4FC0-8ACF-76800D690B69}" type="presParOf" srcId="{B8E17F75-4E3F-4ABA-B6BE-A6D79BACA013}" destId="{66138496-27EE-4743-8610-9AD9929E608B}" srcOrd="2" destOrd="0" presId="urn:microsoft.com/office/officeart/2005/8/layout/process5"/>
    <dgm:cxn modelId="{A8D4BA4A-9BD4-4EAB-A406-123393323A6D}" type="presParOf" srcId="{B8E17F75-4E3F-4ABA-B6BE-A6D79BACA013}" destId="{D203A859-D911-424D-9B93-43B19358B113}" srcOrd="3" destOrd="0" presId="urn:microsoft.com/office/officeart/2005/8/layout/process5"/>
    <dgm:cxn modelId="{A131B4B0-27EA-4018-848C-9A6D549C7418}" type="presParOf" srcId="{D203A859-D911-424D-9B93-43B19358B113}" destId="{FDA956CC-72A9-4548-8197-2EB318CDCAB2}" srcOrd="0" destOrd="0" presId="urn:microsoft.com/office/officeart/2005/8/layout/process5"/>
    <dgm:cxn modelId="{ED7691C0-719D-496C-9FA9-42E4921ABCBF}" type="presParOf" srcId="{B8E17F75-4E3F-4ABA-B6BE-A6D79BACA013}" destId="{BA430717-4497-4800-ACFC-3A0A98D89C4F}"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ADBC82-2844-4E62-B3F9-6745BCA01197}">
      <dsp:nvSpPr>
        <dsp:cNvPr id="0" name=""/>
        <dsp:cNvSpPr/>
      </dsp:nvSpPr>
      <dsp:spPr>
        <a:xfrm>
          <a:off x="129" y="328590"/>
          <a:ext cx="3458140" cy="4331280"/>
        </a:xfrm>
        <a:prstGeom prst="roundRect">
          <a:avLst>
            <a:gd name="adj" fmla="val 10000"/>
          </a:avLst>
        </a:prstGeom>
        <a:solidFill>
          <a:srgbClr val="FFD5D5"/>
        </a:solidFill>
        <a:ln w="12700" cap="flat" cmpd="sng" algn="ctr">
          <a:solidFill>
            <a:srgbClr val="0000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just" defTabSz="1155700" rtl="0" fontAlgn="base">
            <a:lnSpc>
              <a:spcPct val="90000"/>
            </a:lnSpc>
            <a:spcBef>
              <a:spcPct val="0"/>
            </a:spcBef>
            <a:spcAft>
              <a:spcPct val="0"/>
            </a:spcAft>
            <a:buFont typeface="+mj-lt"/>
            <a:buNone/>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攜帶以下資料至兒少戶籍地公所（社會、社政課）申請</a:t>
          </a:r>
          <a:endParaRPr kumimoji="1" lang="en-US" altLang="zh-TW" sz="2600" b="1" kern="1200" dirty="0" smtClean="0">
            <a:solidFill>
              <a:schemeClr val="tx1"/>
            </a:solidFill>
            <a:latin typeface="微軟正黑體" panose="020B0604030504040204" pitchFamily="34" charset="-120"/>
            <a:ea typeface="微軟正黑體" panose="020B0604030504040204" pitchFamily="34" charset="-120"/>
            <a:cs typeface="+mj-cs"/>
          </a:endParaRPr>
        </a:p>
        <a:p>
          <a:pPr marL="514350" lvl="0" indent="-514350" algn="just" defTabSz="1155700" rtl="0" fontAlgn="base">
            <a:lnSpc>
              <a:spcPct val="90000"/>
            </a:lnSpc>
            <a:spcBef>
              <a:spcPct val="0"/>
            </a:spcBef>
            <a:spcAft>
              <a:spcPct val="0"/>
            </a:spcAft>
            <a:buFont typeface="+mj-lt"/>
            <a:buAutoNum type="arabicPeriod"/>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身分證</a:t>
          </a:r>
          <a:endParaRPr kumimoji="1" lang="en-US" altLang="zh-TW" sz="2600" b="1" kern="1200" dirty="0" smtClean="0">
            <a:solidFill>
              <a:schemeClr val="tx1"/>
            </a:solidFill>
            <a:latin typeface="微軟正黑體" panose="020B0604030504040204" pitchFamily="34" charset="-120"/>
            <a:ea typeface="微軟正黑體" panose="020B0604030504040204" pitchFamily="34" charset="-120"/>
            <a:cs typeface="+mj-cs"/>
          </a:endParaRPr>
        </a:p>
        <a:p>
          <a:pPr marL="514350" lvl="0" indent="-514350" algn="just" defTabSz="1155700" rtl="0" fontAlgn="base">
            <a:lnSpc>
              <a:spcPct val="90000"/>
            </a:lnSpc>
            <a:spcBef>
              <a:spcPct val="0"/>
            </a:spcBef>
            <a:spcAft>
              <a:spcPct val="0"/>
            </a:spcAft>
            <a:buFont typeface="+mj-lt"/>
            <a:buAutoNum type="arabicPeriod"/>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印章</a:t>
          </a:r>
          <a:endParaRPr kumimoji="1" lang="en-US" altLang="zh-TW" sz="2600" b="1" kern="1200" dirty="0" smtClean="0">
            <a:solidFill>
              <a:schemeClr val="tx1"/>
            </a:solidFill>
            <a:latin typeface="微軟正黑體" panose="020B0604030504040204" pitchFamily="34" charset="-120"/>
            <a:ea typeface="微軟正黑體" panose="020B0604030504040204" pitchFamily="34" charset="-120"/>
            <a:cs typeface="+mj-cs"/>
          </a:endParaRPr>
        </a:p>
        <a:p>
          <a:pPr marL="514350" lvl="0" indent="-514350" algn="just" defTabSz="1155700" rtl="0" fontAlgn="base">
            <a:lnSpc>
              <a:spcPct val="90000"/>
            </a:lnSpc>
            <a:spcBef>
              <a:spcPct val="0"/>
            </a:spcBef>
            <a:spcAft>
              <a:spcPct val="0"/>
            </a:spcAft>
            <a:buFont typeface="+mj-lt"/>
            <a:buAutoNum type="arabicPeriod"/>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印鑑</a:t>
          </a:r>
          <a:endParaRPr kumimoji="1" lang="en-US" altLang="zh-TW" sz="2600" b="1" kern="1200" dirty="0" smtClean="0">
            <a:solidFill>
              <a:schemeClr val="tx1"/>
            </a:solidFill>
            <a:latin typeface="微軟正黑體" panose="020B0604030504040204" pitchFamily="34" charset="-120"/>
            <a:ea typeface="微軟正黑體" panose="020B0604030504040204" pitchFamily="34" charset="-120"/>
            <a:cs typeface="+mj-cs"/>
          </a:endParaRPr>
        </a:p>
        <a:p>
          <a:pPr marL="514350" lvl="0" indent="-514350" algn="just" defTabSz="1155700" rtl="0" fontAlgn="base">
            <a:lnSpc>
              <a:spcPct val="90000"/>
            </a:lnSpc>
            <a:spcBef>
              <a:spcPct val="0"/>
            </a:spcBef>
            <a:spcAft>
              <a:spcPct val="0"/>
            </a:spcAft>
            <a:buFont typeface="+mj-lt"/>
            <a:buAutoNum type="arabicPeriod"/>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郵局封面影本</a:t>
          </a:r>
          <a:endParaRPr kumimoji="1" lang="en-US" altLang="zh-TW" sz="2600" b="1" kern="1200" dirty="0" smtClean="0">
            <a:solidFill>
              <a:schemeClr val="tx1"/>
            </a:solidFill>
            <a:latin typeface="微軟正黑體" panose="020B0604030504040204" pitchFamily="34" charset="-120"/>
            <a:ea typeface="微軟正黑體" panose="020B0604030504040204" pitchFamily="34" charset="-120"/>
            <a:cs typeface="+mj-cs"/>
          </a:endParaRPr>
        </a:p>
      </dsp:txBody>
      <dsp:txXfrm>
        <a:off x="101414" y="429875"/>
        <a:ext cx="3255570" cy="4128710"/>
      </dsp:txXfrm>
    </dsp:sp>
    <dsp:sp modelId="{E74B3BE2-2B44-4826-AF1D-6418A7179EC9}">
      <dsp:nvSpPr>
        <dsp:cNvPr id="0" name=""/>
        <dsp:cNvSpPr/>
      </dsp:nvSpPr>
      <dsp:spPr>
        <a:xfrm rot="21494976">
          <a:off x="3649638" y="2007971"/>
          <a:ext cx="1029732" cy="813718"/>
        </a:xfrm>
        <a:prstGeom prst="rightArrow">
          <a:avLst>
            <a:gd name="adj1" fmla="val 60000"/>
            <a:gd name="adj2" fmla="val 50000"/>
          </a:avLst>
        </a:prstGeom>
        <a:solidFill>
          <a:srgbClr val="000066"/>
        </a:solidFill>
        <a:ln>
          <a:solidFill>
            <a:srgbClr val="000066"/>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zh-TW" altLang="en-US" sz="5500" kern="1200"/>
        </a:p>
      </dsp:txBody>
      <dsp:txXfrm>
        <a:off x="3649695" y="2174443"/>
        <a:ext cx="785617" cy="488230"/>
      </dsp:txXfrm>
    </dsp:sp>
    <dsp:sp modelId="{66138496-27EE-4743-8610-9AD9929E608B}">
      <dsp:nvSpPr>
        <dsp:cNvPr id="0" name=""/>
        <dsp:cNvSpPr/>
      </dsp:nvSpPr>
      <dsp:spPr>
        <a:xfrm>
          <a:off x="4775378" y="1630849"/>
          <a:ext cx="1943442" cy="1481191"/>
        </a:xfrm>
        <a:prstGeom prst="roundRect">
          <a:avLst>
            <a:gd name="adj" fmla="val 10000"/>
          </a:avLst>
        </a:prstGeom>
        <a:solidFill>
          <a:srgbClr val="FFD5D5"/>
        </a:solidFill>
        <a:ln w="12700" cap="flat" cmpd="sng" algn="ctr">
          <a:solidFill>
            <a:srgbClr val="0000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縣府審核</a:t>
          </a:r>
          <a:endParaRPr kumimoji="1" lang="zh-TW" altLang="en-US" sz="2600" b="1" kern="1200" dirty="0">
            <a:solidFill>
              <a:schemeClr val="tx1"/>
            </a:solidFill>
            <a:latin typeface="微軟正黑體" panose="020B0604030504040204" pitchFamily="34" charset="-120"/>
            <a:ea typeface="微軟正黑體" panose="020B0604030504040204" pitchFamily="34" charset="-120"/>
            <a:cs typeface="+mj-cs"/>
          </a:endParaRPr>
        </a:p>
      </dsp:txBody>
      <dsp:txXfrm>
        <a:off x="4818761" y="1674232"/>
        <a:ext cx="1856676" cy="1394425"/>
      </dsp:txXfrm>
    </dsp:sp>
    <dsp:sp modelId="{D203A859-D911-424D-9B93-43B19358B113}">
      <dsp:nvSpPr>
        <dsp:cNvPr id="0" name=""/>
        <dsp:cNvSpPr/>
      </dsp:nvSpPr>
      <dsp:spPr>
        <a:xfrm>
          <a:off x="6993384" y="1969797"/>
          <a:ext cx="666269" cy="933050"/>
        </a:xfrm>
        <a:prstGeom prst="rightArrow">
          <a:avLst>
            <a:gd name="adj1" fmla="val 60000"/>
            <a:gd name="adj2" fmla="val 50000"/>
          </a:avLst>
        </a:prstGeom>
        <a:solidFill>
          <a:srgbClr val="000066"/>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444750">
            <a:lnSpc>
              <a:spcPct val="90000"/>
            </a:lnSpc>
            <a:spcBef>
              <a:spcPct val="0"/>
            </a:spcBef>
            <a:spcAft>
              <a:spcPct val="35000"/>
            </a:spcAft>
          </a:pPr>
          <a:endParaRPr lang="zh-TW" altLang="en-US" sz="5500" kern="1200"/>
        </a:p>
      </dsp:txBody>
      <dsp:txXfrm>
        <a:off x="6993384" y="2156407"/>
        <a:ext cx="466388" cy="559830"/>
      </dsp:txXfrm>
    </dsp:sp>
    <dsp:sp modelId="{BA430717-4497-4800-ACFC-3A0A98D89C4F}">
      <dsp:nvSpPr>
        <dsp:cNvPr id="0" name=""/>
        <dsp:cNvSpPr/>
      </dsp:nvSpPr>
      <dsp:spPr>
        <a:xfrm>
          <a:off x="7893791" y="1615611"/>
          <a:ext cx="2349941" cy="1511666"/>
        </a:xfrm>
        <a:prstGeom prst="roundRect">
          <a:avLst>
            <a:gd name="adj" fmla="val 10000"/>
          </a:avLst>
        </a:prstGeom>
        <a:solidFill>
          <a:srgbClr val="FFD5D5"/>
        </a:solidFill>
        <a:ln w="12700" cap="flat" cmpd="sng" algn="ctr">
          <a:solidFill>
            <a:srgbClr val="0000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kumimoji="1" lang="zh-TW" altLang="en-US" sz="2600" b="1" kern="1200" dirty="0" smtClean="0">
              <a:solidFill>
                <a:schemeClr val="tx1"/>
              </a:solidFill>
              <a:latin typeface="微軟正黑體" panose="020B0604030504040204" pitchFamily="34" charset="-120"/>
              <a:ea typeface="微軟正黑體" panose="020B0604030504040204" pitchFamily="34" charset="-120"/>
              <a:cs typeface="+mj-cs"/>
            </a:rPr>
            <a:t>送衛福部</a:t>
          </a:r>
          <a:r>
            <a:rPr kumimoji="1" lang="zh-TW" altLang="en-US" sz="2600" b="1" kern="1200" dirty="0">
              <a:solidFill>
                <a:schemeClr val="tx1"/>
              </a:solidFill>
              <a:latin typeface="微軟正黑體" panose="020B0604030504040204" pitchFamily="34" charset="-120"/>
              <a:ea typeface="微軟正黑體" panose="020B0604030504040204" pitchFamily="34" charset="-120"/>
              <a:cs typeface="+mj-cs"/>
            </a:rPr>
            <a:t>開戶</a:t>
          </a:r>
        </a:p>
      </dsp:txBody>
      <dsp:txXfrm>
        <a:off x="7938066" y="1659886"/>
        <a:ext cx="2261391" cy="1423116"/>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6967"/>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3854939" y="0"/>
            <a:ext cx="2949099" cy="496967"/>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D5A72E6D-C018-4186-B7CA-AB6104C16D06}" type="datetimeFigureOut">
              <a:rPr lang="zh-TW" altLang="en-US"/>
              <a:pPr>
                <a:defRPr/>
              </a:pPr>
              <a:t>2020/6/27</a:t>
            </a:fld>
            <a:endParaRPr lang="zh-TW" altLang="en-US"/>
          </a:p>
        </p:txBody>
      </p:sp>
      <p:sp>
        <p:nvSpPr>
          <p:cNvPr id="4" name="頁尾版面配置區 3"/>
          <p:cNvSpPr>
            <a:spLocks noGrp="1"/>
          </p:cNvSpPr>
          <p:nvPr>
            <p:ph type="ftr" sz="quarter" idx="2"/>
          </p:nvPr>
        </p:nvSpPr>
        <p:spPr>
          <a:xfrm>
            <a:off x="0" y="9440646"/>
            <a:ext cx="2949099" cy="49696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3854939" y="9440646"/>
            <a:ext cx="2949099" cy="496967"/>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E23F2E65-35DA-4878-8955-312B45858CA5}" type="slidenum">
              <a:rPr lang="zh-TW" altLang="en-US"/>
              <a:pPr>
                <a:defRPr/>
              </a:pPr>
              <a:t>‹#›</a:t>
            </a:fld>
            <a:endParaRPr lang="zh-TW" altLang="en-US"/>
          </a:p>
        </p:txBody>
      </p:sp>
    </p:spTree>
    <p:extLst>
      <p:ext uri="{BB962C8B-B14F-4D97-AF65-F5344CB8AC3E}">
        <p14:creationId xmlns:p14="http://schemas.microsoft.com/office/powerpoint/2010/main" val="992592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099" cy="498693"/>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54939" y="0"/>
            <a:ext cx="2949099" cy="498693"/>
          </a:xfrm>
          <a:prstGeom prst="rect">
            <a:avLst/>
          </a:prstGeom>
        </p:spPr>
        <p:txBody>
          <a:bodyPr vert="horz" lIns="91440" tIns="45720" rIns="91440" bIns="45720" rtlCol="0"/>
          <a:lstStyle>
            <a:lvl1pPr algn="r" fontAlgn="auto">
              <a:spcBef>
                <a:spcPts val="0"/>
              </a:spcBef>
              <a:spcAft>
                <a:spcPts val="0"/>
              </a:spcAft>
              <a:defRPr kumimoji="0" sz="1200" smtClean="0">
                <a:latin typeface="+mn-lt"/>
                <a:ea typeface="+mn-ea"/>
              </a:defRPr>
            </a:lvl1pPr>
          </a:lstStyle>
          <a:p>
            <a:pPr>
              <a:defRPr/>
            </a:pPr>
            <a:fld id="{DAEE1ECD-713C-4EF7-AA28-71DFDEE24175}" type="datetimeFigureOut">
              <a:rPr lang="zh-TW" altLang="en-US"/>
              <a:pPr>
                <a:defRPr/>
              </a:pPr>
              <a:t>2020/6/27</a:t>
            </a:fld>
            <a:endParaRPr lang="zh-TW" altLang="en-US"/>
          </a:p>
        </p:txBody>
      </p:sp>
      <p:sp>
        <p:nvSpPr>
          <p:cNvPr id="4" name="投影片圖像版面配置區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zh-TW" altLang="en-US" noProof="0" smtClean="0"/>
              <a:t>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fontAlgn="auto">
              <a:spcBef>
                <a:spcPts val="0"/>
              </a:spcBef>
              <a:spcAft>
                <a:spcPts val="0"/>
              </a:spcAft>
              <a:defRPr kumimoji="0" sz="1200" smtClean="0">
                <a:latin typeface="+mn-lt"/>
                <a:ea typeface="+mn-ea"/>
              </a:defRPr>
            </a:lvl1pPr>
          </a:lstStyle>
          <a:p>
            <a:pPr>
              <a:defRPr/>
            </a:pPr>
            <a:fld id="{8AA923F3-75AE-4CDB-96F9-84F6F9A8335E}" type="slidenum">
              <a:rPr lang="zh-TW" altLang="en-US"/>
              <a:pPr>
                <a:defRPr/>
              </a:pPr>
              <a:t>‹#›</a:t>
            </a:fld>
            <a:endParaRPr lang="zh-TW" altLang="en-US"/>
          </a:p>
        </p:txBody>
      </p:sp>
    </p:spTree>
    <p:extLst>
      <p:ext uri="{BB962C8B-B14F-4D97-AF65-F5344CB8AC3E}">
        <p14:creationId xmlns:p14="http://schemas.microsoft.com/office/powerpoint/2010/main" val="3113628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p:cNvSpPr>
          <p:nvPr>
            <p:ph type="sldImg"/>
          </p:nvPr>
        </p:nvSpPr>
        <p:spPr bwMode="auto">
          <a:noFill/>
          <a:ln>
            <a:solidFill>
              <a:srgbClr val="000000"/>
            </a:solidFill>
            <a:miter lim="800000"/>
            <a:headEnd/>
            <a:tailEnd/>
          </a:ln>
        </p:spPr>
      </p:sp>
      <p:sp>
        <p:nvSpPr>
          <p:cNvPr id="1638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163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EDF438-AD68-4457-8577-E63C2B9D52EE}" type="slidenum">
              <a:rPr lang="zh-TW" altLang="en-US"/>
              <a:pPr fontAlgn="base">
                <a:spcBef>
                  <a:spcPct val="0"/>
                </a:spcBef>
                <a:spcAft>
                  <a:spcPct val="0"/>
                </a:spcAft>
              </a:pPr>
              <a:t>1</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p:cNvSpPr>
          <p:nvPr>
            <p:ph type="sldImg"/>
          </p:nvPr>
        </p:nvSpPr>
        <p:spPr bwMode="auto">
          <a:noFill/>
          <a:ln>
            <a:solidFill>
              <a:srgbClr val="000000"/>
            </a:solidFill>
            <a:miter lim="800000"/>
            <a:headEnd/>
            <a:tailEnd/>
          </a:ln>
        </p:spPr>
      </p:sp>
      <p:sp>
        <p:nvSpPr>
          <p:cNvPr id="1638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dirty="0" smtClean="0"/>
          </a:p>
        </p:txBody>
      </p:sp>
      <p:sp>
        <p:nvSpPr>
          <p:cNvPr id="163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EDF438-AD68-4457-8577-E63C2B9D52EE}" type="slidenum">
              <a:rPr lang="zh-TW" altLang="en-US"/>
              <a:pPr fontAlgn="base">
                <a:spcBef>
                  <a:spcPct val="0"/>
                </a:spcBef>
                <a:spcAft>
                  <a:spcPct val="0"/>
                </a:spcAft>
              </a:pPr>
              <a:t>3</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AA923F3-75AE-4CDB-96F9-84F6F9A8335E}" type="slidenum">
              <a:rPr lang="zh-TW" altLang="en-US" smtClean="0"/>
              <a:pPr>
                <a:defRPr/>
              </a:pPr>
              <a:t>6</a:t>
            </a:fld>
            <a:endParaRPr lang="zh-TW" altLang="en-US"/>
          </a:p>
        </p:txBody>
      </p:sp>
    </p:spTree>
    <p:extLst>
      <p:ext uri="{BB962C8B-B14F-4D97-AF65-F5344CB8AC3E}">
        <p14:creationId xmlns:p14="http://schemas.microsoft.com/office/powerpoint/2010/main" val="323151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AA923F3-75AE-4CDB-96F9-84F6F9A8335E}" type="slidenum">
              <a:rPr lang="zh-TW" altLang="en-US" smtClean="0"/>
              <a:pPr>
                <a:defRPr/>
              </a:pPr>
              <a:t>9</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p:cNvSpPr>
          <p:nvPr>
            <p:ph type="sldImg"/>
          </p:nvPr>
        </p:nvSpPr>
        <p:spPr bwMode="auto">
          <a:noFill/>
          <a:ln>
            <a:solidFill>
              <a:srgbClr val="000000"/>
            </a:solidFill>
            <a:miter lim="800000"/>
            <a:headEnd/>
            <a:tailEnd/>
          </a:ln>
        </p:spPr>
      </p:sp>
      <p:sp>
        <p:nvSpPr>
          <p:cNvPr id="1638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63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EDF438-AD68-4457-8577-E63C2B9D52EE}" type="slidenum">
              <a:rPr lang="zh-TW" altLang="en-US"/>
              <a:pPr fontAlgn="base">
                <a:spcBef>
                  <a:spcPct val="0"/>
                </a:spcBef>
                <a:spcAft>
                  <a:spcPct val="0"/>
                </a:spcAft>
              </a:pPr>
              <a:t>10</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8AA923F3-75AE-4CDB-96F9-84F6F9A8335E}" type="slidenum">
              <a:rPr lang="zh-TW" altLang="en-US" smtClean="0"/>
              <a:pPr>
                <a:defRPr/>
              </a:pPr>
              <a:t>22</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投影片圖像版面配置區 1"/>
          <p:cNvSpPr>
            <a:spLocks noGrp="1" noRot="1" noChangeAspect="1"/>
          </p:cNvSpPr>
          <p:nvPr>
            <p:ph type="sldImg"/>
          </p:nvPr>
        </p:nvSpPr>
        <p:spPr bwMode="auto">
          <a:noFill/>
          <a:ln>
            <a:solidFill>
              <a:srgbClr val="000000"/>
            </a:solidFill>
            <a:miter lim="800000"/>
            <a:headEnd/>
            <a:tailEnd/>
          </a:ln>
        </p:spPr>
      </p:sp>
      <p:sp>
        <p:nvSpPr>
          <p:cNvPr id="16386"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TW" altLang="en-US" smtClean="0"/>
          </a:p>
        </p:txBody>
      </p:sp>
      <p:sp>
        <p:nvSpPr>
          <p:cNvPr id="16387"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EDF438-AD68-4457-8577-E63C2B9D52EE}" type="slidenum">
              <a:rPr lang="zh-TW" altLang="en-US"/>
              <a:pPr fontAlgn="base">
                <a:spcBef>
                  <a:spcPct val="0"/>
                </a:spcBef>
                <a:spcAft>
                  <a:spcPct val="0"/>
                </a:spcAft>
              </a:pPr>
              <a:t>31</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95AF79D-4252-43FB-889E-D865F7160A1F}" type="datetimeFigureOut">
              <a:rPr lang="zh-TW" altLang="en-US"/>
              <a:pPr>
                <a:defRPr/>
              </a:pPr>
              <a:t>2020/6/27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DC8431B-665F-4D39-A8E5-CFDA34B177EA}"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38EA881-FA01-4E31-8D90-7123B423837C}" type="datetimeFigureOut">
              <a:rPr lang="zh-TW" altLang="en-US"/>
              <a:pPr>
                <a:defRPr/>
              </a:pPr>
              <a:t>2020/6/27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072051CA-1C11-4017-940C-F06A286F3B92}"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4A707E29-E7EE-465C-862F-42E972C21FF2}" type="datetimeFigureOut">
              <a:rPr lang="zh-TW" altLang="en-US"/>
              <a:pPr>
                <a:defRPr/>
              </a:pPr>
              <a:t>2020/6/27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CA5F57C-4773-4F86-A431-31E625FD4650}" type="slidenum">
              <a:rPr lang="zh-TW" altLang="en-US"/>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000" contrast="-5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cxnSp>
        <p:nvCxnSpPr>
          <p:cNvPr id="7" name="直接连接符 6"/>
          <p:cNvCxnSpPr/>
          <p:nvPr userDrawn="1"/>
        </p:nvCxnSpPr>
        <p:spPr>
          <a:xfrm>
            <a:off x="1007435" y="833864"/>
            <a:ext cx="104651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 name="组合 7"/>
          <p:cNvGrpSpPr/>
          <p:nvPr userDrawn="1"/>
        </p:nvGrpSpPr>
        <p:grpSpPr>
          <a:xfrm>
            <a:off x="335360" y="277338"/>
            <a:ext cx="576064" cy="559375"/>
            <a:chOff x="298460" y="987574"/>
            <a:chExt cx="288032" cy="279687"/>
          </a:xfrm>
        </p:grpSpPr>
        <p:sp>
          <p:nvSpPr>
            <p:cNvPr id="9" name="矩形 8"/>
            <p:cNvSpPr/>
            <p:nvPr/>
          </p:nvSpPr>
          <p:spPr>
            <a:xfrm>
              <a:off x="298460" y="987574"/>
              <a:ext cx="216024" cy="216024"/>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06472" y="1087241"/>
              <a:ext cx="180020" cy="180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標題 - 上方">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effectLst/>
              </a:defRPr>
            </a:pPr>
            <a:r>
              <a:rPr sz="5200" dirty="0" err="1">
                <a:solidFill>
                  <a:srgbClr val="515151"/>
                </a:solidFill>
                <a:effectLst>
                  <a:outerShdw blurRad="38100" dist="50800" dir="3000000" rotWithShape="0">
                    <a:srgbClr val="FFFFFF">
                      <a:alpha val="60000"/>
                    </a:srgbClr>
                  </a:outerShdw>
                </a:effectLst>
              </a:rPr>
              <a:t>標題文字</a:t>
            </a:r>
            <a:endParaRPr sz="5200" dirty="0">
              <a:solidFill>
                <a:srgbClr val="515151"/>
              </a:solidFill>
              <a:effectLst>
                <a:outerShdw blurRad="38100" dist="50800" dir="3000000" rotWithShape="0">
                  <a:srgbClr val="FFFFFF">
                    <a:alpha val="60000"/>
                  </a:srgbClr>
                </a:outerShdw>
              </a:effectLst>
            </a:endParaRPr>
          </a:p>
        </p:txBody>
      </p:sp>
    </p:spTree>
    <p:extLst>
      <p:ext uri="{BB962C8B-B14F-4D97-AF65-F5344CB8AC3E}">
        <p14:creationId xmlns:p14="http://schemas.microsoft.com/office/powerpoint/2010/main" val="12062543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E0C98101-33EA-4813-A8B2-8367D1721303}" type="datetimeFigureOut">
              <a:rPr lang="zh-TW" altLang="en-US"/>
              <a:pPr>
                <a:defRPr/>
              </a:pPr>
              <a:t>2020/6/27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4408527-6D47-4E8B-A12E-8B3A86C2A5F5}"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lvl1pPr>
              <a:defRPr/>
            </a:lvl1pPr>
          </a:lstStyle>
          <a:p>
            <a:pPr>
              <a:defRPr/>
            </a:pPr>
            <a:fld id="{D2FAB64E-C027-48BE-B1BA-EF533D4162C5}" type="datetimeFigureOut">
              <a:rPr lang="zh-TW" altLang="en-US"/>
              <a:pPr>
                <a:defRPr/>
              </a:pPr>
              <a:t>2020/6/27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23657B8-5CE9-4C3B-B9EF-F6E16E8C7B77}"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09458140-3177-4902-8438-18223879FD68}" type="datetimeFigureOut">
              <a:rPr lang="zh-TW" altLang="en-US"/>
              <a:pPr>
                <a:defRPr/>
              </a:pPr>
              <a:t>2020/6/27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254796C-006D-4E9D-B119-60C418D6E4F8}"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3"/>
          <p:cNvSpPr>
            <a:spLocks noGrp="1"/>
          </p:cNvSpPr>
          <p:nvPr>
            <p:ph type="dt" sz="half" idx="10"/>
          </p:nvPr>
        </p:nvSpPr>
        <p:spPr/>
        <p:txBody>
          <a:bodyPr/>
          <a:lstStyle>
            <a:lvl1pPr>
              <a:defRPr/>
            </a:lvl1pPr>
          </a:lstStyle>
          <a:p>
            <a:pPr>
              <a:defRPr/>
            </a:pPr>
            <a:fld id="{74AF5745-0DFD-423D-8436-A94123ACA4B8}" type="datetimeFigureOut">
              <a:rPr lang="zh-TW" altLang="en-US"/>
              <a:pPr>
                <a:defRPr/>
              </a:pPr>
              <a:t>2020/6/27</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0770B8F2-AED5-49E4-9B43-885E53673289}"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3"/>
          <p:cNvSpPr>
            <a:spLocks noGrp="1"/>
          </p:cNvSpPr>
          <p:nvPr>
            <p:ph type="dt" sz="half" idx="10"/>
          </p:nvPr>
        </p:nvSpPr>
        <p:spPr/>
        <p:txBody>
          <a:bodyPr/>
          <a:lstStyle>
            <a:lvl1pPr>
              <a:defRPr/>
            </a:lvl1pPr>
          </a:lstStyle>
          <a:p>
            <a:pPr>
              <a:defRPr/>
            </a:pPr>
            <a:fld id="{F8B57B69-6AA7-4830-8A80-9041036A627C}" type="datetimeFigureOut">
              <a:rPr lang="zh-TW" altLang="en-US"/>
              <a:pPr>
                <a:defRPr/>
              </a:pPr>
              <a:t>2020/6/27</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FD5D94DA-DC43-4377-859E-6BC4DF4839CB}"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30D5FDB-E306-48C9-9B65-85B83C58A33A}" type="datetimeFigureOut">
              <a:rPr lang="zh-TW" altLang="en-US"/>
              <a:pPr>
                <a:defRPr/>
              </a:pPr>
              <a:t>2020/6/27</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C3DBD4CB-8001-48CB-A168-41D1878BF1A5}"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3"/>
          <p:cNvSpPr>
            <a:spLocks noGrp="1"/>
          </p:cNvSpPr>
          <p:nvPr>
            <p:ph type="dt" sz="half" idx="10"/>
          </p:nvPr>
        </p:nvSpPr>
        <p:spPr/>
        <p:txBody>
          <a:bodyPr/>
          <a:lstStyle>
            <a:lvl1pPr>
              <a:defRPr/>
            </a:lvl1pPr>
          </a:lstStyle>
          <a:p>
            <a:pPr>
              <a:defRPr/>
            </a:pPr>
            <a:fld id="{A8163D65-E3A0-476A-B36D-D5D383A81EFB}" type="datetimeFigureOut">
              <a:rPr lang="zh-TW" altLang="en-US"/>
              <a:pPr>
                <a:defRPr/>
              </a:pPr>
              <a:t>2020/6/27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08A158AD-4800-4099-BB23-7F683B9032D5}"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3"/>
          <p:cNvSpPr>
            <a:spLocks noGrp="1"/>
          </p:cNvSpPr>
          <p:nvPr>
            <p:ph type="dt" sz="half" idx="10"/>
          </p:nvPr>
        </p:nvSpPr>
        <p:spPr/>
        <p:txBody>
          <a:bodyPr/>
          <a:lstStyle>
            <a:lvl1pPr>
              <a:defRPr/>
            </a:lvl1pPr>
          </a:lstStyle>
          <a:p>
            <a:pPr>
              <a:defRPr/>
            </a:pPr>
            <a:fld id="{FEC39757-6B6A-4B0C-9FD6-CCC23A9878C4}" type="datetimeFigureOut">
              <a:rPr lang="zh-TW" altLang="en-US"/>
              <a:pPr>
                <a:defRPr/>
              </a:pPr>
              <a:t>2020/6/27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A7F119B9-6757-4B44-9CBB-1E916ADE7048}"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文字版面配置區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kumimoji="0" sz="1200" smtClean="0">
                <a:solidFill>
                  <a:schemeClr val="tx1">
                    <a:tint val="75000"/>
                  </a:schemeClr>
                </a:solidFill>
                <a:latin typeface="+mn-lt"/>
                <a:ea typeface="+mn-ea"/>
              </a:defRPr>
            </a:lvl1pPr>
          </a:lstStyle>
          <a:p>
            <a:pPr>
              <a:defRPr/>
            </a:pPr>
            <a:fld id="{22823E66-9D31-4390-B38E-BC58B4ADBC47}" type="datetimeFigureOut">
              <a:rPr lang="zh-TW" altLang="en-US"/>
              <a:pPr>
                <a:defRPr/>
              </a:pPr>
              <a:t>2020/6/27</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kumimoji="0" sz="1200" smtClean="0">
                <a:solidFill>
                  <a:schemeClr val="tx1">
                    <a:tint val="75000"/>
                  </a:schemeClr>
                </a:solidFill>
                <a:latin typeface="+mn-lt"/>
                <a:ea typeface="+mn-ea"/>
              </a:defRPr>
            </a:lvl1pPr>
          </a:lstStyle>
          <a:p>
            <a:pPr>
              <a:defRPr/>
            </a:pPr>
            <a:fld id="{E0CC716A-AB2E-45A2-992D-EED1E161889B}"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ea typeface="新細明體" charset="-120"/>
        </a:defRPr>
      </a:lvl2pPr>
      <a:lvl3pPr algn="l" rtl="0" fontAlgn="base">
        <a:lnSpc>
          <a:spcPct val="90000"/>
        </a:lnSpc>
        <a:spcBef>
          <a:spcPct val="0"/>
        </a:spcBef>
        <a:spcAft>
          <a:spcPct val="0"/>
        </a:spcAft>
        <a:defRPr sz="4400">
          <a:solidFill>
            <a:schemeClr val="tx1"/>
          </a:solidFill>
          <a:latin typeface="Calibri Light"/>
          <a:ea typeface="新細明體" charset="-120"/>
        </a:defRPr>
      </a:lvl3pPr>
      <a:lvl4pPr algn="l" rtl="0" fontAlgn="base">
        <a:lnSpc>
          <a:spcPct val="90000"/>
        </a:lnSpc>
        <a:spcBef>
          <a:spcPct val="0"/>
        </a:spcBef>
        <a:spcAft>
          <a:spcPct val="0"/>
        </a:spcAft>
        <a:defRPr sz="4400">
          <a:solidFill>
            <a:schemeClr val="tx1"/>
          </a:solidFill>
          <a:latin typeface="Calibri Light"/>
          <a:ea typeface="新細明體" charset="-120"/>
        </a:defRPr>
      </a:lvl4pPr>
      <a:lvl5pPr algn="l" rtl="0" fontAlgn="base">
        <a:lnSpc>
          <a:spcPct val="90000"/>
        </a:lnSpc>
        <a:spcBef>
          <a:spcPct val="0"/>
        </a:spcBef>
        <a:spcAft>
          <a:spcPct val="0"/>
        </a:spcAft>
        <a:defRPr sz="4400">
          <a:solidFill>
            <a:schemeClr val="tx1"/>
          </a:solidFill>
          <a:latin typeface="Calibri Light"/>
          <a:ea typeface="新細明體" charset="-120"/>
        </a:defRPr>
      </a:lvl5pPr>
      <a:lvl6pPr marL="457200" algn="l" rtl="0" fontAlgn="base">
        <a:lnSpc>
          <a:spcPct val="90000"/>
        </a:lnSpc>
        <a:spcBef>
          <a:spcPct val="0"/>
        </a:spcBef>
        <a:spcAft>
          <a:spcPct val="0"/>
        </a:spcAft>
        <a:defRPr sz="4400">
          <a:solidFill>
            <a:schemeClr val="tx1"/>
          </a:solidFill>
          <a:latin typeface="Calibri Light"/>
          <a:ea typeface="新細明體" charset="-120"/>
        </a:defRPr>
      </a:lvl6pPr>
      <a:lvl7pPr marL="914400" algn="l" rtl="0" fontAlgn="base">
        <a:lnSpc>
          <a:spcPct val="90000"/>
        </a:lnSpc>
        <a:spcBef>
          <a:spcPct val="0"/>
        </a:spcBef>
        <a:spcAft>
          <a:spcPct val="0"/>
        </a:spcAft>
        <a:defRPr sz="4400">
          <a:solidFill>
            <a:schemeClr val="tx1"/>
          </a:solidFill>
          <a:latin typeface="Calibri Light"/>
          <a:ea typeface="新細明體" charset="-120"/>
        </a:defRPr>
      </a:lvl7pPr>
      <a:lvl8pPr marL="1371600" algn="l" rtl="0" fontAlgn="base">
        <a:lnSpc>
          <a:spcPct val="90000"/>
        </a:lnSpc>
        <a:spcBef>
          <a:spcPct val="0"/>
        </a:spcBef>
        <a:spcAft>
          <a:spcPct val="0"/>
        </a:spcAft>
        <a:defRPr sz="4400">
          <a:solidFill>
            <a:schemeClr val="tx1"/>
          </a:solidFill>
          <a:latin typeface="Calibri Light"/>
          <a:ea typeface="新細明體" charset="-120"/>
        </a:defRPr>
      </a:lvl8pPr>
      <a:lvl9pPr marL="1828800" algn="l" rtl="0" fontAlgn="base">
        <a:lnSpc>
          <a:spcPct val="90000"/>
        </a:lnSpc>
        <a:spcBef>
          <a:spcPct val="0"/>
        </a:spcBef>
        <a:spcAft>
          <a:spcPct val="0"/>
        </a:spcAft>
        <a:defRPr sz="4400">
          <a:solidFill>
            <a:schemeClr val="tx1"/>
          </a:solidFill>
          <a:latin typeface="Calibri Light"/>
          <a:ea typeface="新細明體" charset="-12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lac.chcg.gov.tw/lachelper/"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hyperlink" Target="http://lac.chcg.gov.tw/ntc/html/page/home.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hyperlink" Target="http://lac.chcg.gov.tw/socn/"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0" y="2924269"/>
            <a:ext cx="12192000" cy="2037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0" y="0"/>
            <a:ext cx="12192000" cy="5146431"/>
          </a:xfrm>
          <a:prstGeom prst="rect">
            <a:avLst/>
          </a:prstGeom>
          <a:solidFill>
            <a:srgbClr val="92048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8" name="矩形 7"/>
          <p:cNvSpPr/>
          <p:nvPr/>
        </p:nvSpPr>
        <p:spPr>
          <a:xfrm>
            <a:off x="0" y="-1"/>
            <a:ext cx="12192000" cy="208231"/>
          </a:xfrm>
          <a:prstGeom prst="rect">
            <a:avLst/>
          </a:prstGeom>
          <a:solidFill>
            <a:srgbClr val="FED6FB"/>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kumimoji="0" lang="zh-TW" altLang="en-US">
              <a:solidFill>
                <a:schemeClr val="bg1">
                  <a:lumMod val="65000"/>
                </a:schemeClr>
              </a:solidFill>
            </a:endParaRPr>
          </a:p>
        </p:txBody>
      </p:sp>
      <p:sp>
        <p:nvSpPr>
          <p:cNvPr id="16" name="標題 15"/>
          <p:cNvSpPr>
            <a:spLocks noGrp="1"/>
          </p:cNvSpPr>
          <p:nvPr>
            <p:ph type="ctrTitle"/>
          </p:nvPr>
        </p:nvSpPr>
        <p:spPr>
          <a:xfrm>
            <a:off x="172016" y="533400"/>
            <a:ext cx="5619183" cy="725035"/>
          </a:xfrm>
        </p:spPr>
        <p:txBody>
          <a:bodyPr/>
          <a:lstStyle/>
          <a:p>
            <a:pPr algn="l"/>
            <a:r>
              <a:rPr lang="zh-TW" altLang="en-US" sz="4000" b="1" dirty="0" smtClean="0">
                <a:solidFill>
                  <a:schemeClr val="bg1"/>
                </a:solidFill>
                <a:latin typeface="微軟正黑體" pitchFamily="34" charset="-120"/>
                <a:ea typeface="微軟正黑體" pitchFamily="34" charset="-120"/>
              </a:rPr>
              <a:t>彰化縣政府</a:t>
            </a:r>
            <a:r>
              <a:rPr lang="en-US" altLang="zh-TW" sz="4000" b="1" dirty="0" smtClean="0">
                <a:solidFill>
                  <a:schemeClr val="bg1"/>
                </a:solidFill>
                <a:latin typeface="微軟正黑體" pitchFamily="34" charset="-120"/>
                <a:ea typeface="微軟正黑體" pitchFamily="34" charset="-120"/>
              </a:rPr>
              <a:t>109</a:t>
            </a:r>
            <a:r>
              <a:rPr lang="zh-TW" altLang="en-US" sz="4000" b="1" dirty="0" smtClean="0">
                <a:solidFill>
                  <a:schemeClr val="bg1"/>
                </a:solidFill>
                <a:latin typeface="微軟正黑體" pitchFamily="34" charset="-120"/>
                <a:ea typeface="微軟正黑體" pitchFamily="34" charset="-120"/>
              </a:rPr>
              <a:t>年度</a:t>
            </a:r>
            <a:endParaRPr lang="zh-TW" altLang="en-US" sz="4000" b="1" dirty="0">
              <a:solidFill>
                <a:schemeClr val="bg1"/>
              </a:solidFill>
              <a:latin typeface="微軟正黑體" pitchFamily="34" charset="-120"/>
              <a:ea typeface="微軟正黑體" pitchFamily="34" charset="-120"/>
            </a:endParaRPr>
          </a:p>
        </p:txBody>
      </p:sp>
      <p:sp>
        <p:nvSpPr>
          <p:cNvPr id="17" name="文字方塊 16"/>
          <p:cNvSpPr txBox="1"/>
          <p:nvPr/>
        </p:nvSpPr>
        <p:spPr>
          <a:xfrm>
            <a:off x="865414" y="1395047"/>
            <a:ext cx="11326587" cy="919401"/>
          </a:xfrm>
          <a:prstGeom prst="roundRect">
            <a:avLst/>
          </a:prstGeom>
          <a:solidFill>
            <a:schemeClr val="bg1">
              <a:lumMod val="50000"/>
            </a:schemeClr>
          </a:solidFill>
        </p:spPr>
        <p:txBody>
          <a:bodyPr wrap="square" rtlCol="0">
            <a:spAutoFit/>
          </a:bodyPr>
          <a:lstStyle/>
          <a:p>
            <a:pPr algn="ctr"/>
            <a:r>
              <a:rPr lang="zh-TW" altLang="en-US" sz="4800" b="1" dirty="0" smtClean="0">
                <a:solidFill>
                  <a:schemeClr val="bg1"/>
                </a:solidFill>
                <a:latin typeface="微軟正黑體" pitchFamily="34" charset="-120"/>
                <a:ea typeface="微軟正黑體" pitchFamily="34" charset="-120"/>
              </a:rPr>
              <a:t> </a:t>
            </a:r>
            <a:r>
              <a:rPr lang="zh-TW" altLang="en-US" sz="4400" b="1" dirty="0" smtClean="0">
                <a:solidFill>
                  <a:schemeClr val="bg1"/>
                </a:solidFill>
                <a:latin typeface="微軟正黑體" pitchFamily="34" charset="-120"/>
                <a:ea typeface="微軟正黑體" pitchFamily="34" charset="-120"/>
              </a:rPr>
              <a:t>社會</a:t>
            </a:r>
            <a:r>
              <a:rPr lang="zh-TW" altLang="en-US" sz="4400" b="1" dirty="0">
                <a:solidFill>
                  <a:schemeClr val="bg1"/>
                </a:solidFill>
                <a:latin typeface="微軟正黑體" pitchFamily="34" charset="-120"/>
                <a:ea typeface="微軟正黑體" pitchFamily="34" charset="-120"/>
              </a:rPr>
              <a:t>救助通報、福利介紹暨系統</a:t>
            </a:r>
            <a:r>
              <a:rPr lang="zh-TW" altLang="en-US" sz="4400" b="1" dirty="0" smtClean="0">
                <a:solidFill>
                  <a:schemeClr val="bg1"/>
                </a:solidFill>
                <a:latin typeface="微軟正黑體" pitchFamily="34" charset="-120"/>
                <a:ea typeface="微軟正黑體" pitchFamily="34" charset="-120"/>
              </a:rPr>
              <a:t>操作研習</a:t>
            </a:r>
            <a:endParaRPr lang="zh-TW" altLang="en-US" sz="4400" b="1" dirty="0">
              <a:solidFill>
                <a:schemeClr val="bg1"/>
              </a:solidFill>
              <a:latin typeface="微軟正黑體" pitchFamily="34" charset="-120"/>
              <a:ea typeface="微軟正黑體" pitchFamily="34" charset="-120"/>
            </a:endParaRPr>
          </a:p>
        </p:txBody>
      </p:sp>
      <p:sp>
        <p:nvSpPr>
          <p:cNvPr id="22" name="矩形 21"/>
          <p:cNvSpPr/>
          <p:nvPr/>
        </p:nvSpPr>
        <p:spPr>
          <a:xfrm>
            <a:off x="0" y="6681456"/>
            <a:ext cx="12192000" cy="1765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pic>
        <p:nvPicPr>
          <p:cNvPr id="15" name="圖片 14" descr="彰化LOGO_13_1080117.png"/>
          <p:cNvPicPr>
            <a:picLocks noChangeAspect="1"/>
          </p:cNvPicPr>
          <p:nvPr/>
        </p:nvPicPr>
        <p:blipFill>
          <a:blip r:embed="rId3" cstate="print"/>
          <a:stretch>
            <a:fillRect/>
          </a:stretch>
        </p:blipFill>
        <p:spPr>
          <a:xfrm>
            <a:off x="5456215" y="5325729"/>
            <a:ext cx="1261108" cy="1145410"/>
          </a:xfrm>
          <a:prstGeom prst="rect">
            <a:avLst/>
          </a:prstGeom>
        </p:spPr>
      </p:pic>
      <p:pic>
        <p:nvPicPr>
          <p:cNvPr id="18" name="圖片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2184" y="2726149"/>
            <a:ext cx="1932708" cy="2057400"/>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5102" y="2726149"/>
            <a:ext cx="2815590" cy="2110740"/>
          </a:xfrm>
          <a:prstGeom prst="rect">
            <a:avLst/>
          </a:prstGeom>
        </p:spPr>
      </p:pic>
      <p:pic>
        <p:nvPicPr>
          <p:cNvPr id="23" name="Picture 2" descr="C:\Users\user\Desktop\15102135762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0252" y="2726149"/>
            <a:ext cx="3423514" cy="2111654"/>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8059865" y="5421380"/>
            <a:ext cx="3468105" cy="954107"/>
          </a:xfrm>
          <a:prstGeom prst="rect">
            <a:avLst/>
          </a:prstGeom>
          <a:solidFill>
            <a:srgbClr val="7598D9">
              <a:lumMod val="60000"/>
              <a:lumOff val="40000"/>
            </a:srgbClr>
          </a:solidFill>
        </p:spPr>
        <p:txBody>
          <a:bodyPr wrap="square">
            <a:spAutoFit/>
          </a:bodyPr>
          <a:lstStyle/>
          <a:p>
            <a:pPr eaLnBrk="1" fontAlgn="auto" hangingPunct="1">
              <a:spcBef>
                <a:spcPts val="0"/>
              </a:spcBef>
              <a:spcAft>
                <a:spcPts val="0"/>
              </a:spcAft>
              <a:defRPr/>
            </a:pPr>
            <a:r>
              <a:rPr kumimoji="0" lang="zh-TW" altLang="en-US" sz="2800" kern="0" dirty="0" smtClean="0">
                <a:solidFill>
                  <a:prstClr val="black"/>
                </a:solidFill>
                <a:latin typeface="微軟正黑體" panose="020B0604030504040204" pitchFamily="34" charset="-120"/>
                <a:ea typeface="微軟正黑體" panose="020B0604030504040204" pitchFamily="34" charset="-120"/>
              </a:rPr>
              <a:t>報告人：陳靜珮社工</a:t>
            </a:r>
            <a:endParaRPr kumimoji="0" lang="en-US" altLang="zh-TW" sz="2800" kern="0" dirty="0" smtClean="0">
              <a:solidFill>
                <a:prstClr val="black"/>
              </a:solidFill>
              <a:latin typeface="微軟正黑體" panose="020B0604030504040204" pitchFamily="34" charset="-120"/>
              <a:ea typeface="微軟正黑體" panose="020B0604030504040204" pitchFamily="34" charset="-120"/>
            </a:endParaRPr>
          </a:p>
          <a:p>
            <a:pPr eaLnBrk="1" fontAlgn="auto" hangingPunct="1">
              <a:spcBef>
                <a:spcPts val="0"/>
              </a:spcBef>
              <a:spcAft>
                <a:spcPts val="0"/>
              </a:spcAft>
              <a:defRPr/>
            </a:pPr>
            <a:r>
              <a:rPr kumimoji="0" lang="zh-TW" altLang="en-US" sz="2800" kern="0" dirty="0" smtClean="0">
                <a:solidFill>
                  <a:prstClr val="black"/>
                </a:solidFill>
                <a:latin typeface="微軟正黑體" panose="020B0604030504040204" pitchFamily="34" charset="-120"/>
                <a:ea typeface="微軟正黑體" panose="020B0604030504040204" pitchFamily="34" charset="-120"/>
              </a:rPr>
              <a:t>電話：</a:t>
            </a:r>
            <a:r>
              <a:rPr kumimoji="0" lang="en-US" altLang="zh-TW" sz="2800" kern="0" dirty="0" smtClean="0">
                <a:solidFill>
                  <a:prstClr val="black"/>
                </a:solidFill>
                <a:latin typeface="微軟正黑體" panose="020B0604030504040204" pitchFamily="34" charset="-120"/>
                <a:ea typeface="微軟正黑體" panose="020B0604030504040204" pitchFamily="34" charset="-120"/>
              </a:rPr>
              <a:t>04-7777085</a:t>
            </a:r>
            <a:endParaRPr kumimoji="0" lang="zh-TW" altLang="en-US" sz="2800" kern="0" dirty="0">
              <a:solidFill>
                <a:prstClr val="black"/>
              </a:solidFill>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5146431"/>
          </a:xfrm>
          <a:prstGeom prst="rect">
            <a:avLst/>
          </a:prstGeom>
          <a:solidFill>
            <a:srgbClr val="92048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4" name="矩形 13"/>
          <p:cNvSpPr/>
          <p:nvPr/>
        </p:nvSpPr>
        <p:spPr>
          <a:xfrm>
            <a:off x="0" y="-1"/>
            <a:ext cx="12192000" cy="208231"/>
          </a:xfrm>
          <a:prstGeom prst="rect">
            <a:avLst/>
          </a:prstGeom>
          <a:solidFill>
            <a:srgbClr val="FED6FB"/>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kumimoji="0" lang="zh-TW" altLang="en-US">
              <a:solidFill>
                <a:schemeClr val="bg1">
                  <a:lumMod val="65000"/>
                </a:schemeClr>
              </a:solidFill>
            </a:endParaRPr>
          </a:p>
        </p:txBody>
      </p:sp>
      <p:sp>
        <p:nvSpPr>
          <p:cNvPr id="15" name="矩形 14"/>
          <p:cNvSpPr/>
          <p:nvPr/>
        </p:nvSpPr>
        <p:spPr>
          <a:xfrm>
            <a:off x="0" y="6681456"/>
            <a:ext cx="12192000" cy="1765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7" name="文字方塊 16"/>
          <p:cNvSpPr txBox="1"/>
          <p:nvPr/>
        </p:nvSpPr>
        <p:spPr>
          <a:xfrm>
            <a:off x="3446168" y="1458704"/>
            <a:ext cx="8745832" cy="2009061"/>
          </a:xfrm>
          <a:prstGeom prst="roundRect">
            <a:avLst/>
          </a:prstGeom>
          <a:solidFill>
            <a:schemeClr val="bg1">
              <a:lumMod val="50000"/>
            </a:schemeClr>
          </a:solidFill>
        </p:spPr>
        <p:txBody>
          <a:bodyPr wrap="square" rtlCol="0">
            <a:spAutoFit/>
          </a:bodyPr>
          <a:lstStyle/>
          <a:p>
            <a:r>
              <a:rPr lang="zh-TW" altLang="en-US" sz="2800" b="1" dirty="0">
                <a:solidFill>
                  <a:schemeClr val="bg1"/>
                </a:solidFill>
                <a:latin typeface="微軟正黑體" pitchFamily="34" charset="-120"/>
                <a:ea typeface="微軟正黑體" pitchFamily="34" charset="-120"/>
              </a:rPr>
              <a:t>社會福利介紹</a:t>
            </a:r>
          </a:p>
          <a:p>
            <a:r>
              <a:rPr lang="zh-TW" altLang="en-US" sz="2800" b="1" dirty="0">
                <a:solidFill>
                  <a:schemeClr val="bg1"/>
                </a:solidFill>
                <a:latin typeface="微軟正黑體" pitchFamily="34" charset="-120"/>
                <a:ea typeface="微軟正黑體" pitchFamily="34" charset="-120"/>
              </a:rPr>
              <a:t>脫貧方案：兒童及少年未來教育與發展</a:t>
            </a:r>
            <a:r>
              <a:rPr lang="zh-TW" altLang="en-US" sz="2800" b="1" dirty="0" smtClean="0">
                <a:solidFill>
                  <a:schemeClr val="bg1"/>
                </a:solidFill>
                <a:latin typeface="微軟正黑體" pitchFamily="34" charset="-120"/>
                <a:ea typeface="微軟正黑體" pitchFamily="34" charset="-120"/>
              </a:rPr>
              <a:t>帳戶</a:t>
            </a:r>
          </a:p>
          <a:p>
            <a:r>
              <a:rPr lang="zh-TW" altLang="en-US" sz="2800" b="1" dirty="0" smtClean="0">
                <a:solidFill>
                  <a:schemeClr val="bg1"/>
                </a:solidFill>
                <a:latin typeface="微軟正黑體" pitchFamily="34" charset="-120"/>
                <a:ea typeface="微軟正黑體" pitchFamily="34" charset="-120"/>
              </a:rPr>
              <a:t>低收入戶、中低收入戶、馬上關懷、急難救助、</a:t>
            </a:r>
            <a:endParaRPr lang="en-US" altLang="zh-TW" sz="2800" b="1" dirty="0" smtClean="0">
              <a:solidFill>
                <a:schemeClr val="bg1"/>
              </a:solidFill>
              <a:latin typeface="微軟正黑體" pitchFamily="34" charset="-120"/>
              <a:ea typeface="微軟正黑體" pitchFamily="34" charset="-120"/>
            </a:endParaRPr>
          </a:p>
          <a:p>
            <a:r>
              <a:rPr lang="zh-TW" altLang="en-US" sz="2800" b="1" dirty="0" smtClean="0">
                <a:solidFill>
                  <a:schemeClr val="bg1"/>
                </a:solidFill>
                <a:latin typeface="微軟正黑體" pitchFamily="34" charset="-120"/>
                <a:ea typeface="微軟正黑體" pitchFamily="34" charset="-120"/>
              </a:rPr>
              <a:t>中低收入戶傷病醫療、中低收入戶罹患重傷病看護</a:t>
            </a:r>
            <a:endParaRPr lang="en-US" altLang="zh-TW" sz="2800" b="1" dirty="0" smtClean="0">
              <a:solidFill>
                <a:schemeClr val="bg1"/>
              </a:solidFill>
              <a:latin typeface="微軟正黑體" pitchFamily="34" charset="-120"/>
              <a:ea typeface="微軟正黑體" pitchFamily="34" charset="-120"/>
            </a:endParaRPr>
          </a:p>
        </p:txBody>
      </p:sp>
      <p:sp>
        <p:nvSpPr>
          <p:cNvPr id="18" name="文字方塊 17"/>
          <p:cNvSpPr txBox="1"/>
          <p:nvPr/>
        </p:nvSpPr>
        <p:spPr>
          <a:xfrm>
            <a:off x="316871" y="878186"/>
            <a:ext cx="3220656" cy="3170099"/>
          </a:xfrm>
          <a:prstGeom prst="rect">
            <a:avLst/>
          </a:prstGeom>
          <a:solidFill>
            <a:schemeClr val="tx1">
              <a:lumMod val="50000"/>
              <a:lumOff val="50000"/>
            </a:schemeClr>
          </a:solidFill>
          <a:ln>
            <a:solidFill>
              <a:srgbClr val="92D050"/>
            </a:solidFill>
          </a:ln>
        </p:spPr>
        <p:txBody>
          <a:bodyPr wrap="square" rtlCol="0">
            <a:spAutoFit/>
          </a:bodyPr>
          <a:lstStyle/>
          <a:p>
            <a:r>
              <a:rPr lang="en-US" altLang="zh-TW" sz="20000" dirty="0" smtClean="0">
                <a:solidFill>
                  <a:schemeClr val="bg1"/>
                </a:solidFill>
              </a:rPr>
              <a:t>02</a:t>
            </a:r>
            <a:endParaRPr lang="zh-TW" altLang="en-US" sz="20000" dirty="0">
              <a:solidFill>
                <a:schemeClr val="bg1"/>
              </a:solidFill>
            </a:endParaRPr>
          </a:p>
        </p:txBody>
      </p:sp>
    </p:spTree>
    <p:extLst>
      <p:ext uri="{BB962C8B-B14F-4D97-AF65-F5344CB8AC3E}">
        <p14:creationId xmlns:p14="http://schemas.microsoft.com/office/powerpoint/2010/main" val="75075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2394007" cy="1008112"/>
          </a:xfrm>
          <a:prstGeom prst="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latin typeface="微軟正黑體" pitchFamily="34" charset="-120"/>
                <a:ea typeface="微軟正黑體" pitchFamily="34" charset="-120"/>
              </a:rPr>
              <a:t>脫貧方案</a:t>
            </a:r>
            <a:endParaRPr lang="zh-TW" altLang="en-US" sz="4000" dirty="0">
              <a:latin typeface="微軟正黑體" pitchFamily="34" charset="-120"/>
              <a:ea typeface="微軟正黑體" pitchFamily="34" charset="-120"/>
            </a:endParaRPr>
          </a:p>
        </p:txBody>
      </p:sp>
      <p:sp>
        <p:nvSpPr>
          <p:cNvPr id="7" name="標題 1"/>
          <p:cNvSpPr txBox="1">
            <a:spLocks/>
          </p:cNvSpPr>
          <p:nvPr/>
        </p:nvSpPr>
        <p:spPr>
          <a:xfrm>
            <a:off x="3733800" y="164877"/>
            <a:ext cx="8260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latin typeface="微軟正黑體" panose="020B0604030504040204" pitchFamily="34" charset="-120"/>
                <a:ea typeface="微軟正黑體" panose="020B0604030504040204" pitchFamily="34" charset="-120"/>
              </a:rPr>
              <a:t>兒童</a:t>
            </a:r>
            <a:r>
              <a:rPr lang="zh-TW" altLang="en-US" sz="3200" b="1" dirty="0">
                <a:latin typeface="微軟正黑體" panose="020B0604030504040204" pitchFamily="34" charset="-120"/>
                <a:ea typeface="微軟正黑體" panose="020B0604030504040204" pitchFamily="34" charset="-120"/>
              </a:rPr>
              <a:t>及少年未來教育與發展帳戶簡介</a:t>
            </a: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orient="vert" idx="1"/>
          </p:nvPr>
        </p:nvSpPr>
        <p:spPr>
          <a:xfrm>
            <a:off x="838200" y="1490440"/>
            <a:ext cx="10515600" cy="5108480"/>
          </a:xfrm>
        </p:spPr>
        <p:txBody>
          <a:bodyPr vert="horz"/>
          <a:lstStyle/>
          <a:p>
            <a:pPr algn="just"/>
            <a:r>
              <a:rPr kumimoji="1" lang="zh-TW" altLang="en-US" sz="3200" dirty="0">
                <a:latin typeface="微軟正黑體" panose="020B0604030504040204" pitchFamily="34" charset="-120"/>
                <a:ea typeface="微軟正黑體" panose="020B0604030504040204" pitchFamily="34" charset="-120"/>
                <a:cs typeface="+mj-cs"/>
              </a:rPr>
              <a:t>中央為協助弱勢孩童自立脫貧，推動兒少帳戶，於</a:t>
            </a:r>
            <a:r>
              <a:rPr kumimoji="1" lang="en-US" altLang="zh-TW" sz="3200" dirty="0">
                <a:latin typeface="微軟正黑體" panose="020B0604030504040204" pitchFamily="34" charset="-120"/>
                <a:ea typeface="微軟正黑體" panose="020B0604030504040204" pitchFamily="34" charset="-120"/>
                <a:cs typeface="+mj-cs"/>
              </a:rPr>
              <a:t>107</a:t>
            </a:r>
            <a:r>
              <a:rPr kumimoji="1" lang="zh-TW" altLang="en-US" sz="3200" dirty="0">
                <a:latin typeface="微軟正黑體" panose="020B0604030504040204" pitchFamily="34" charset="-120"/>
                <a:ea typeface="微軟正黑體" panose="020B0604030504040204" pitchFamily="34" charset="-120"/>
                <a:cs typeface="+mj-cs"/>
              </a:rPr>
              <a:t>年</a:t>
            </a:r>
            <a:r>
              <a:rPr kumimoji="1" lang="en-US" altLang="zh-TW" sz="3200" dirty="0">
                <a:latin typeface="微軟正黑體" panose="020B0604030504040204" pitchFamily="34" charset="-120"/>
                <a:ea typeface="微軟正黑體" panose="020B0604030504040204" pitchFamily="34" charset="-120"/>
                <a:cs typeface="+mj-cs"/>
              </a:rPr>
              <a:t>06</a:t>
            </a:r>
            <a:r>
              <a:rPr kumimoji="1" lang="zh-TW" altLang="en-US" sz="3200" dirty="0">
                <a:latin typeface="微軟正黑體" panose="020B0604030504040204" pitchFamily="34" charset="-120"/>
                <a:ea typeface="微軟正黑體" panose="020B0604030504040204" pitchFamily="34" charset="-120"/>
                <a:cs typeface="+mj-cs"/>
              </a:rPr>
              <a:t>月</a:t>
            </a:r>
            <a:r>
              <a:rPr kumimoji="1" lang="en-US" altLang="zh-TW" sz="3200" dirty="0">
                <a:latin typeface="微軟正黑體" panose="020B0604030504040204" pitchFamily="34" charset="-120"/>
                <a:ea typeface="微軟正黑體" panose="020B0604030504040204" pitchFamily="34" charset="-120"/>
                <a:cs typeface="+mj-cs"/>
              </a:rPr>
              <a:t>06</a:t>
            </a:r>
            <a:r>
              <a:rPr kumimoji="1" lang="zh-TW" altLang="en-US" sz="3200" dirty="0">
                <a:latin typeface="微軟正黑體" panose="020B0604030504040204" pitchFamily="34" charset="-120"/>
                <a:ea typeface="微軟正黑體" panose="020B0604030504040204" pitchFamily="34" charset="-120"/>
                <a:cs typeface="+mj-cs"/>
              </a:rPr>
              <a:t>日由總統公開簽署</a:t>
            </a:r>
            <a:r>
              <a:rPr kumimoji="1" lang="en-US" altLang="zh-TW" sz="3200" dirty="0">
                <a:latin typeface="微軟正黑體" panose="020B0604030504040204" pitchFamily="34" charset="-120"/>
                <a:ea typeface="微軟正黑體" panose="020B0604030504040204" pitchFamily="34" charset="-120"/>
                <a:cs typeface="+mj-cs"/>
              </a:rPr>
              <a:t>《</a:t>
            </a:r>
            <a:r>
              <a:rPr kumimoji="1" lang="zh-TW" altLang="en-US" sz="3200" dirty="0">
                <a:latin typeface="微軟正黑體" panose="020B0604030504040204" pitchFamily="34" charset="-120"/>
                <a:ea typeface="微軟正黑體" panose="020B0604030504040204" pitchFamily="34" charset="-120"/>
                <a:cs typeface="+mj-cs"/>
              </a:rPr>
              <a:t>兒童及少年未來教育與發展帳戶條例</a:t>
            </a:r>
            <a:r>
              <a:rPr kumimoji="1" lang="en-US" altLang="zh-TW" sz="3200" dirty="0">
                <a:latin typeface="微軟正黑體" panose="020B0604030504040204" pitchFamily="34" charset="-120"/>
                <a:ea typeface="微軟正黑體" panose="020B0604030504040204" pitchFamily="34" charset="-120"/>
                <a:cs typeface="+mj-cs"/>
              </a:rPr>
              <a:t>》</a:t>
            </a:r>
            <a:r>
              <a:rPr kumimoji="1" lang="zh-TW" altLang="en-US" sz="3200" dirty="0" smtClean="0">
                <a:latin typeface="微軟正黑體" panose="020B0604030504040204" pitchFamily="34" charset="-120"/>
                <a:ea typeface="微軟正黑體" panose="020B0604030504040204" pitchFamily="34" charset="-120"/>
                <a:cs typeface="+mj-cs"/>
              </a:rPr>
              <a:t>。</a:t>
            </a:r>
            <a:endParaRPr kumimoji="1" lang="en-US" altLang="zh-TW" sz="3200" dirty="0" smtClean="0">
              <a:latin typeface="微軟正黑體" panose="020B0604030504040204" pitchFamily="34" charset="-120"/>
              <a:ea typeface="微軟正黑體" panose="020B0604030504040204" pitchFamily="34" charset="-120"/>
              <a:cs typeface="+mj-cs"/>
            </a:endParaRPr>
          </a:p>
          <a:p>
            <a:pPr algn="just"/>
            <a:endParaRPr kumimoji="1" lang="en-US" altLang="zh-TW" sz="3200" dirty="0">
              <a:solidFill>
                <a:schemeClr val="tx1"/>
              </a:solidFill>
              <a:latin typeface="微軟正黑體" panose="020B0604030504040204" pitchFamily="34" charset="-120"/>
              <a:ea typeface="微軟正黑體" panose="020B0604030504040204" pitchFamily="34" charset="-120"/>
              <a:cs typeface="+mj-cs"/>
            </a:endParaRPr>
          </a:p>
          <a:p>
            <a:pPr algn="just"/>
            <a:endParaRPr kumimoji="1" lang="en-US" altLang="zh-TW" sz="3200" dirty="0" smtClean="0">
              <a:latin typeface="微軟正黑體" panose="020B0604030504040204" pitchFamily="34" charset="-120"/>
              <a:ea typeface="微軟正黑體" panose="020B0604030504040204" pitchFamily="34" charset="-120"/>
              <a:cs typeface="+mj-cs"/>
            </a:endParaRPr>
          </a:p>
          <a:p>
            <a:pPr algn="just"/>
            <a:endParaRPr kumimoji="1" lang="en-US" altLang="zh-TW" sz="3200" dirty="0">
              <a:solidFill>
                <a:schemeClr val="tx1"/>
              </a:solidFill>
              <a:latin typeface="微軟正黑體" panose="020B0604030504040204" pitchFamily="34" charset="-120"/>
              <a:ea typeface="微軟正黑體" panose="020B0604030504040204" pitchFamily="34" charset="-120"/>
              <a:cs typeface="+mj-cs"/>
            </a:endParaRPr>
          </a:p>
          <a:p>
            <a:pPr algn="just"/>
            <a:endParaRPr kumimoji="1" lang="en-US" altLang="zh-TW" sz="3200" dirty="0" smtClean="0">
              <a:latin typeface="微軟正黑體" panose="020B0604030504040204" pitchFamily="34" charset="-120"/>
              <a:ea typeface="微軟正黑體" panose="020B0604030504040204" pitchFamily="34" charset="-120"/>
              <a:cs typeface="+mj-cs"/>
            </a:endParaRPr>
          </a:p>
          <a:p>
            <a:pPr algn="just"/>
            <a:endParaRPr kumimoji="1" lang="en-US" altLang="zh-TW" sz="3200" dirty="0">
              <a:solidFill>
                <a:schemeClr val="tx1"/>
              </a:solidFill>
              <a:latin typeface="微軟正黑體" panose="020B0604030504040204" pitchFamily="34" charset="-120"/>
              <a:ea typeface="微軟正黑體" panose="020B0604030504040204" pitchFamily="34" charset="-120"/>
              <a:cs typeface="+mj-cs"/>
            </a:endParaRPr>
          </a:p>
          <a:p>
            <a:pPr algn="just"/>
            <a:r>
              <a:rPr lang="zh-TW" altLang="en-US" sz="2000" dirty="0">
                <a:latin typeface="微軟正黑體" panose="020B0604030504040204" pitchFamily="34" charset="-120"/>
                <a:ea typeface="微軟正黑體" panose="020B0604030504040204" pitchFamily="34" charset="-120"/>
                <a:cs typeface="+mj-cs"/>
              </a:rPr>
              <a:t>備註：本縣參加帳戶家戶受邀見證法案簽署</a:t>
            </a:r>
          </a:p>
          <a:p>
            <a:pPr algn="just"/>
            <a:r>
              <a:rPr lang="zh-TW" altLang="en-US" sz="2000" dirty="0">
                <a:latin typeface="微軟正黑體" panose="020B0604030504040204" pitchFamily="34" charset="-120"/>
                <a:ea typeface="微軟正黑體" panose="020B0604030504040204" pitchFamily="34" charset="-120"/>
                <a:cs typeface="+mj-cs"/>
              </a:rPr>
              <a:t>圖片來源：中華民國總統府網頁</a:t>
            </a:r>
            <a:r>
              <a:rPr lang="en-US" altLang="zh-TW" sz="2000" dirty="0">
                <a:latin typeface="微軟正黑體" panose="020B0604030504040204" pitchFamily="34" charset="-120"/>
                <a:ea typeface="微軟正黑體" panose="020B0604030504040204" pitchFamily="34" charset="-120"/>
                <a:cs typeface="+mj-cs"/>
              </a:rPr>
              <a:t>https://</a:t>
            </a:r>
            <a:r>
              <a:rPr lang="en-US" altLang="zh-TW" sz="2000" dirty="0" smtClean="0">
                <a:latin typeface="微軟正黑體" panose="020B0604030504040204" pitchFamily="34" charset="-120"/>
                <a:ea typeface="微軟正黑體" panose="020B0604030504040204" pitchFamily="34" charset="-120"/>
                <a:cs typeface="+mj-cs"/>
              </a:rPr>
              <a:t>www.president.gov.tw/NEWS/23404</a:t>
            </a:r>
            <a:r>
              <a:rPr lang="zh-TW" altLang="en-US" sz="2000" dirty="0" smtClean="0">
                <a:solidFill>
                  <a:schemeClr val="tx1"/>
                </a:solidFill>
                <a:latin typeface="微軟正黑體" panose="020B0604030504040204" pitchFamily="34" charset="-120"/>
                <a:ea typeface="微軟正黑體" panose="020B0604030504040204" pitchFamily="34" charset="-120"/>
                <a:cs typeface="+mj-cs"/>
              </a:rPr>
              <a:t>   </a:t>
            </a:r>
          </a:p>
          <a:p>
            <a:pPr marL="0" indent="0">
              <a:buNone/>
            </a:pPr>
            <a:endParaRPr lang="zh-TW" altLang="en-US" sz="3600" dirty="0"/>
          </a:p>
        </p:txBody>
      </p:sp>
      <p:pic>
        <p:nvPicPr>
          <p:cNvPr id="12" name="Picture 6" descr="https://www.president.gov.tw/File/Image/65c10393-4bf5-4bc4-aca5-5ccc3d195d46">
            <a:extLst/>
          </p:cNvPr>
          <p:cNvPicPr>
            <a:picLocks noChangeAspect="1" noChangeArrowheads="1"/>
          </p:cNvPicPr>
          <p:nvPr/>
        </p:nvPicPr>
        <p:blipFill>
          <a:blip r:embed="rId3" cstate="print">
            <a:extLst/>
          </a:blip>
          <a:srcRect/>
          <a:stretch>
            <a:fillRect/>
          </a:stretch>
        </p:blipFill>
        <p:spPr bwMode="auto">
          <a:xfrm>
            <a:off x="3072640" y="2784019"/>
            <a:ext cx="4226560" cy="2819908"/>
          </a:xfrm>
          <a:prstGeom prst="rect">
            <a:avLst/>
          </a:prstGeom>
          <a:ln>
            <a:noFill/>
          </a:ln>
          <a:effectLst>
            <a:softEdge rad="112500"/>
          </a:effectLst>
          <a:extLst/>
        </p:spPr>
      </p:pic>
      <p:pic>
        <p:nvPicPr>
          <p:cNvPr id="13" name="Picture 2" descr="https://www.president.gov.tw/File/Image/acffe60c-3ac9-4add-9a36-53975bed7550">
            <a:extLst/>
          </p:cNvPr>
          <p:cNvPicPr>
            <a:picLocks noChangeAspect="1" noChangeArrowheads="1"/>
          </p:cNvPicPr>
          <p:nvPr/>
        </p:nvPicPr>
        <p:blipFill>
          <a:blip r:embed="rId4" cstate="print">
            <a:extLst/>
          </a:blip>
          <a:srcRect/>
          <a:stretch>
            <a:fillRect/>
          </a:stretch>
        </p:blipFill>
        <p:spPr bwMode="auto">
          <a:xfrm>
            <a:off x="7299200" y="2784019"/>
            <a:ext cx="4226560" cy="2819908"/>
          </a:xfrm>
          <a:prstGeom prst="rect">
            <a:avLst/>
          </a:prstGeom>
          <a:ln>
            <a:noFill/>
          </a:ln>
          <a:effectLst>
            <a:softEdge rad="112500"/>
          </a:effectLst>
          <a:extLst/>
        </p:spPr>
      </p:pic>
    </p:spTree>
    <p:extLst>
      <p:ext uri="{BB962C8B-B14F-4D97-AF65-F5344CB8AC3E}">
        <p14:creationId xmlns:p14="http://schemas.microsoft.com/office/powerpoint/2010/main" val="2073926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2394007" cy="1008112"/>
          </a:xfrm>
          <a:prstGeom prst="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latin typeface="微軟正黑體" pitchFamily="34" charset="-120"/>
                <a:ea typeface="微軟正黑體" pitchFamily="34" charset="-120"/>
              </a:rPr>
              <a:t>脫貧方案</a:t>
            </a:r>
            <a:endParaRPr lang="zh-TW" altLang="en-US" sz="4000" dirty="0">
              <a:latin typeface="微軟正黑體" pitchFamily="34" charset="-120"/>
              <a:ea typeface="微軟正黑體" pitchFamily="34" charset="-120"/>
            </a:endParaRPr>
          </a:p>
        </p:txBody>
      </p:sp>
      <p:sp>
        <p:nvSpPr>
          <p:cNvPr id="7" name="標題 1"/>
          <p:cNvSpPr txBox="1">
            <a:spLocks/>
          </p:cNvSpPr>
          <p:nvPr/>
        </p:nvSpPr>
        <p:spPr>
          <a:xfrm>
            <a:off x="3733800" y="164877"/>
            <a:ext cx="82600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latin typeface="微軟正黑體" panose="020B0604030504040204" pitchFamily="34" charset="-120"/>
                <a:ea typeface="微軟正黑體" panose="020B0604030504040204" pitchFamily="34" charset="-120"/>
              </a:rPr>
              <a:t>兒童</a:t>
            </a:r>
            <a:r>
              <a:rPr lang="zh-TW" altLang="en-US" sz="3200" b="1" dirty="0">
                <a:latin typeface="微軟正黑體" panose="020B0604030504040204" pitchFamily="34" charset="-120"/>
                <a:ea typeface="微軟正黑體" panose="020B0604030504040204" pitchFamily="34" charset="-120"/>
              </a:rPr>
              <a:t>及少年未來教育與發展帳戶對象、用途、儲蓄機制、獎勵</a:t>
            </a: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orient="vert" idx="1"/>
          </p:nvPr>
        </p:nvSpPr>
        <p:spPr>
          <a:xfrm>
            <a:off x="838200" y="1340768"/>
            <a:ext cx="10515600" cy="5258152"/>
          </a:xfrm>
        </p:spPr>
        <p:txBody>
          <a:bodyPr vert="horz"/>
          <a:lstStyle/>
          <a:p>
            <a:pPr marL="514350" indent="-514350" algn="just">
              <a:buFont typeface="+mj-lt"/>
              <a:buAutoNum type="arabicPeriod"/>
            </a:pPr>
            <a:r>
              <a:rPr kumimoji="1" lang="zh-TW" altLang="en-US" sz="2600" dirty="0">
                <a:latin typeface="微軟正黑體" panose="020B0604030504040204" pitchFamily="34" charset="-120"/>
                <a:ea typeface="微軟正黑體" panose="020B0604030504040204" pitchFamily="34" charset="-120"/>
                <a:cs typeface="+mj-cs"/>
              </a:rPr>
              <a:t>實施對象：民國</a:t>
            </a:r>
            <a:r>
              <a:rPr kumimoji="1" lang="en-US" altLang="zh-TW" sz="2600" dirty="0">
                <a:latin typeface="微軟正黑體" panose="020B0604030504040204" pitchFamily="34" charset="-120"/>
                <a:ea typeface="微軟正黑體" panose="020B0604030504040204" pitchFamily="34" charset="-120"/>
                <a:cs typeface="+mj-cs"/>
              </a:rPr>
              <a:t>105</a:t>
            </a:r>
            <a:r>
              <a:rPr kumimoji="1" lang="zh-TW" altLang="en-US" sz="2600" dirty="0">
                <a:latin typeface="微軟正黑體" panose="020B0604030504040204" pitchFamily="34" charset="-120"/>
                <a:ea typeface="微軟正黑體" panose="020B0604030504040204" pitchFamily="34" charset="-120"/>
                <a:cs typeface="+mj-cs"/>
              </a:rPr>
              <a:t>年元旦以後出生，未滿</a:t>
            </a:r>
            <a:r>
              <a:rPr kumimoji="1" lang="en-US" altLang="zh-TW" sz="2600" dirty="0">
                <a:latin typeface="微軟正黑體" panose="020B0604030504040204" pitchFamily="34" charset="-120"/>
                <a:ea typeface="微軟正黑體" panose="020B0604030504040204" pitchFamily="34" charset="-120"/>
                <a:cs typeface="+mj-cs"/>
              </a:rPr>
              <a:t>18</a:t>
            </a:r>
            <a:r>
              <a:rPr kumimoji="1" lang="zh-TW" altLang="en-US" sz="2600" dirty="0">
                <a:latin typeface="微軟正黑體" panose="020B0604030504040204" pitchFamily="34" charset="-120"/>
                <a:ea typeface="微軟正黑體" panose="020B0604030504040204" pitchFamily="34" charset="-120"/>
                <a:cs typeface="+mj-cs"/>
              </a:rPr>
              <a:t>歲具低收入戶、中低收入戶兒童及少年，以及長期安置</a:t>
            </a:r>
            <a:r>
              <a:rPr kumimoji="1" lang="en-US" altLang="zh-TW" sz="2600" dirty="0">
                <a:latin typeface="微軟正黑體" panose="020B0604030504040204" pitchFamily="34" charset="-120"/>
                <a:ea typeface="微軟正黑體" panose="020B0604030504040204" pitchFamily="34" charset="-120"/>
                <a:cs typeface="+mj-cs"/>
              </a:rPr>
              <a:t>2</a:t>
            </a:r>
            <a:r>
              <a:rPr kumimoji="1" lang="zh-TW" altLang="en-US" sz="2600" dirty="0">
                <a:latin typeface="微軟正黑體" panose="020B0604030504040204" pitchFamily="34" charset="-120"/>
                <a:ea typeface="微軟正黑體" panose="020B0604030504040204" pitchFamily="34" charset="-120"/>
                <a:cs typeface="+mj-cs"/>
              </a:rPr>
              <a:t>年以上的兒童及少年。</a:t>
            </a:r>
          </a:p>
          <a:p>
            <a:pPr marL="514350" indent="-514350" algn="just">
              <a:buFont typeface="+mj-lt"/>
              <a:buAutoNum type="arabicPeriod"/>
            </a:pPr>
            <a:r>
              <a:rPr kumimoji="1" lang="zh-TW" altLang="en-US" sz="2600" dirty="0">
                <a:latin typeface="微軟正黑體" panose="020B0604030504040204" pitchFamily="34" charset="-120"/>
                <a:ea typeface="微軟正黑體" panose="020B0604030504040204" pitchFamily="34" charset="-120"/>
                <a:cs typeface="+mj-cs"/>
              </a:rPr>
              <a:t>存金用途：作為兒少年滿</a:t>
            </a:r>
            <a:r>
              <a:rPr kumimoji="1" lang="en-US" altLang="zh-TW" sz="2600" dirty="0">
                <a:latin typeface="微軟正黑體" panose="020B0604030504040204" pitchFamily="34" charset="-120"/>
                <a:ea typeface="微軟正黑體" panose="020B0604030504040204" pitchFamily="34" charset="-120"/>
                <a:cs typeface="+mj-cs"/>
              </a:rPr>
              <a:t>18</a:t>
            </a:r>
            <a:r>
              <a:rPr kumimoji="1" lang="zh-TW" altLang="en-US" sz="2600" dirty="0">
                <a:latin typeface="微軟正黑體" panose="020B0604030504040204" pitchFamily="34" charset="-120"/>
                <a:ea typeface="微軟正黑體" panose="020B0604030504040204" pitchFamily="34" charset="-120"/>
                <a:cs typeface="+mj-cs"/>
              </a:rPr>
              <a:t>歲後接受高等教育、職業訓練或就業、創業之用，除非兒少因死亡、重病、身心障礙等特殊狀況，不可提早提領。</a:t>
            </a:r>
          </a:p>
          <a:p>
            <a:pPr marL="514350" indent="-514350" algn="just">
              <a:buFont typeface="+mj-lt"/>
              <a:buAutoNum type="arabicPeriod"/>
            </a:pPr>
            <a:r>
              <a:rPr kumimoji="1" lang="zh-TW" altLang="en-US" sz="2600" dirty="0">
                <a:latin typeface="微軟正黑體" panose="020B0604030504040204" pitchFamily="34" charset="-120"/>
                <a:ea typeface="微軟正黑體" panose="020B0604030504040204" pitchFamily="34" charset="-120"/>
                <a:cs typeface="+mj-cs"/>
              </a:rPr>
              <a:t>儲蓄機制：自存款每月儲蓄</a:t>
            </a:r>
            <a:r>
              <a:rPr kumimoji="1" lang="en-US" altLang="zh-TW" sz="2600" dirty="0">
                <a:solidFill>
                  <a:srgbClr val="FF0000"/>
                </a:solidFill>
                <a:latin typeface="微軟正黑體" panose="020B0604030504040204" pitchFamily="34" charset="-120"/>
                <a:ea typeface="微軟正黑體" panose="020B0604030504040204" pitchFamily="34" charset="-120"/>
                <a:cs typeface="+mj-cs"/>
              </a:rPr>
              <a:t>500</a:t>
            </a:r>
            <a:r>
              <a:rPr kumimoji="1" lang="zh-TW" altLang="en-US" sz="2600" dirty="0">
                <a:solidFill>
                  <a:srgbClr val="FF0000"/>
                </a:solidFill>
                <a:latin typeface="微軟正黑體" panose="020B0604030504040204" pitchFamily="34" charset="-120"/>
                <a:ea typeface="微軟正黑體" panose="020B0604030504040204" pitchFamily="34" charset="-120"/>
                <a:cs typeface="+mj-cs"/>
              </a:rPr>
              <a:t>、</a:t>
            </a:r>
            <a:r>
              <a:rPr kumimoji="1" lang="en-US" altLang="zh-TW" sz="2600" dirty="0">
                <a:solidFill>
                  <a:srgbClr val="FF0000"/>
                </a:solidFill>
                <a:latin typeface="微軟正黑體" panose="020B0604030504040204" pitchFamily="34" charset="-120"/>
                <a:ea typeface="微軟正黑體" panose="020B0604030504040204" pitchFamily="34" charset="-120"/>
                <a:cs typeface="+mj-cs"/>
              </a:rPr>
              <a:t>1000</a:t>
            </a:r>
            <a:r>
              <a:rPr kumimoji="1" lang="zh-TW" altLang="en-US" sz="2600" dirty="0">
                <a:latin typeface="微軟正黑體" panose="020B0604030504040204" pitchFamily="34" charset="-120"/>
                <a:ea typeface="微軟正黑體" panose="020B0604030504040204" pitchFamily="34" charset="-120"/>
                <a:cs typeface="+mj-cs"/>
              </a:rPr>
              <a:t>或</a:t>
            </a:r>
            <a:r>
              <a:rPr kumimoji="1" lang="en-US" altLang="zh-TW" sz="2600" dirty="0">
                <a:solidFill>
                  <a:srgbClr val="FF0000"/>
                </a:solidFill>
                <a:latin typeface="微軟正黑體" panose="020B0604030504040204" pitchFamily="34" charset="-120"/>
                <a:ea typeface="微軟正黑體" panose="020B0604030504040204" pitchFamily="34" charset="-120"/>
                <a:cs typeface="+mj-cs"/>
              </a:rPr>
              <a:t>1250</a:t>
            </a:r>
            <a:r>
              <a:rPr kumimoji="1" lang="zh-TW" altLang="en-US" sz="2600" dirty="0">
                <a:latin typeface="微軟正黑體" panose="020B0604030504040204" pitchFamily="34" charset="-120"/>
                <a:ea typeface="微軟正黑體" panose="020B0604030504040204" pitchFamily="34" charset="-120"/>
                <a:cs typeface="+mj-cs"/>
              </a:rPr>
              <a:t>元，</a:t>
            </a:r>
            <a:r>
              <a:rPr kumimoji="1" lang="zh-TW" altLang="en-US" sz="2600" dirty="0">
                <a:solidFill>
                  <a:srgbClr val="FF0000"/>
                </a:solidFill>
                <a:latin typeface="微軟正黑體" panose="020B0604030504040204" pitchFamily="34" charset="-120"/>
                <a:ea typeface="微軟正黑體" panose="020B0604030504040204" pitchFamily="34" charset="-120"/>
                <a:cs typeface="+mj-cs"/>
              </a:rPr>
              <a:t>每年最高</a:t>
            </a:r>
            <a:r>
              <a:rPr kumimoji="1" lang="en-US" altLang="zh-TW" sz="2600" dirty="0">
                <a:solidFill>
                  <a:srgbClr val="FF0000"/>
                </a:solidFill>
                <a:latin typeface="微軟正黑體" panose="020B0604030504040204" pitchFamily="34" charset="-120"/>
                <a:ea typeface="微軟正黑體" panose="020B0604030504040204" pitchFamily="34" charset="-120"/>
                <a:cs typeface="+mj-cs"/>
              </a:rPr>
              <a:t>15,000</a:t>
            </a:r>
            <a:r>
              <a:rPr kumimoji="1" lang="zh-TW" altLang="en-US" sz="2600" dirty="0">
                <a:solidFill>
                  <a:srgbClr val="FF0000"/>
                </a:solidFill>
                <a:latin typeface="微軟正黑體" panose="020B0604030504040204" pitchFamily="34" charset="-120"/>
                <a:ea typeface="微軟正黑體" panose="020B0604030504040204" pitchFamily="34" charset="-120"/>
                <a:cs typeface="+mj-cs"/>
              </a:rPr>
              <a:t>元。</a:t>
            </a:r>
            <a:r>
              <a:rPr kumimoji="1" lang="zh-TW" altLang="en-US" sz="2600" dirty="0">
                <a:latin typeface="微軟正黑體" panose="020B0604030504040204" pitchFamily="34" charset="-120"/>
                <a:ea typeface="微軟正黑體" panose="020B0604030504040204" pitchFamily="34" charset="-120"/>
                <a:cs typeface="+mj-cs"/>
              </a:rPr>
              <a:t>政府依自存款金額相對提撥，最高上限亦為</a:t>
            </a:r>
            <a:r>
              <a:rPr kumimoji="1" lang="en-US" altLang="zh-TW" sz="2600" dirty="0">
                <a:solidFill>
                  <a:srgbClr val="FF0000"/>
                </a:solidFill>
                <a:latin typeface="微軟正黑體" panose="020B0604030504040204" pitchFamily="34" charset="-120"/>
                <a:ea typeface="微軟正黑體" panose="020B0604030504040204" pitchFamily="34" charset="-120"/>
                <a:cs typeface="+mj-cs"/>
              </a:rPr>
              <a:t>15,000</a:t>
            </a:r>
            <a:r>
              <a:rPr kumimoji="1" lang="zh-TW" altLang="en-US" sz="2600" dirty="0">
                <a:solidFill>
                  <a:srgbClr val="FF0000"/>
                </a:solidFill>
                <a:latin typeface="微軟正黑體" panose="020B0604030504040204" pitchFamily="34" charset="-120"/>
                <a:ea typeface="微軟正黑體" panose="020B0604030504040204" pitchFamily="34" charset="-120"/>
                <a:cs typeface="+mj-cs"/>
              </a:rPr>
              <a:t>元</a:t>
            </a:r>
            <a:r>
              <a:rPr kumimoji="1" lang="zh-TW" altLang="en-US" sz="2600" dirty="0" smtClean="0">
                <a:latin typeface="微軟正黑體" panose="020B0604030504040204" pitchFamily="34" charset="-120"/>
                <a:ea typeface="微軟正黑體" panose="020B0604030504040204" pitchFamily="34" charset="-120"/>
                <a:cs typeface="+mj-cs"/>
              </a:rPr>
              <a:t>。</a:t>
            </a:r>
            <a:endParaRPr kumimoji="1" lang="en-US" altLang="zh-TW" sz="2600" dirty="0" smtClean="0">
              <a:latin typeface="微軟正黑體" panose="020B0604030504040204" pitchFamily="34" charset="-120"/>
              <a:ea typeface="微軟正黑體" panose="020B0604030504040204" pitchFamily="34" charset="-120"/>
              <a:cs typeface="+mj-cs"/>
            </a:endParaRPr>
          </a:p>
          <a:p>
            <a:pPr marL="514350" indent="-514350" algn="just">
              <a:buFont typeface="+mj-lt"/>
              <a:buAutoNum type="arabicPeriod"/>
            </a:pPr>
            <a:r>
              <a:rPr kumimoji="1" lang="zh-TW" altLang="en-US" sz="2600" dirty="0">
                <a:latin typeface="微軟正黑體" panose="020B0604030504040204" pitchFamily="34" charset="-120"/>
                <a:ea typeface="微軟正黑體" panose="020B0604030504040204" pitchFamily="34" charset="-120"/>
                <a:cs typeface="+mj-cs"/>
              </a:rPr>
              <a:t>獎勵儲蓄：</a:t>
            </a:r>
          </a:p>
          <a:p>
            <a:pPr marL="990600" indent="-457200" algn="just">
              <a:buFont typeface="Arial" panose="020B0604020202020204" pitchFamily="34" charset="0"/>
              <a:buChar char="•"/>
            </a:pPr>
            <a:r>
              <a:rPr kumimoji="1" lang="zh-TW" altLang="en-US" sz="2600" dirty="0">
                <a:latin typeface="微軟正黑體" panose="020B0604030504040204" pitchFamily="34" charset="-120"/>
                <a:ea typeface="微軟正黑體" panose="020B0604030504040204" pitchFamily="34" charset="-120"/>
                <a:cs typeface="+mj-cs"/>
              </a:rPr>
              <a:t>政府依參加者自存款的多寡，採一比一方式相對提撥。</a:t>
            </a:r>
          </a:p>
          <a:p>
            <a:pPr marL="990600" indent="-457200" algn="just">
              <a:buFont typeface="Arial" panose="020B0604020202020204" pitchFamily="34" charset="0"/>
              <a:buChar char="•"/>
            </a:pPr>
            <a:r>
              <a:rPr kumimoji="1" lang="zh-TW" altLang="en-US" sz="2600" dirty="0">
                <a:latin typeface="微軟正黑體" panose="020B0604030504040204" pitchFamily="34" charset="-120"/>
                <a:ea typeface="微軟正黑體" panose="020B0604030504040204" pitchFamily="34" charset="-120"/>
                <a:cs typeface="+mj-cs"/>
              </a:rPr>
              <a:t>帳戶存款免列入「家庭財產」計算。</a:t>
            </a:r>
          </a:p>
          <a:p>
            <a:pPr marL="990600" indent="-457200" algn="just">
              <a:buFont typeface="Arial" panose="020B0604020202020204" pitchFamily="34" charset="0"/>
              <a:buChar char="•"/>
            </a:pPr>
            <a:r>
              <a:rPr kumimoji="1" lang="zh-TW" altLang="en-US" sz="2600" dirty="0">
                <a:latin typeface="微軟正黑體" panose="020B0604030504040204" pitchFamily="34" charset="-120"/>
                <a:ea typeface="微軟正黑體" panose="020B0604030504040204" pitchFamily="34" charset="-120"/>
                <a:cs typeface="+mj-cs"/>
              </a:rPr>
              <a:t>存款孳息免納綜合所得稅。</a:t>
            </a:r>
          </a:p>
          <a:p>
            <a:pPr marL="990600" indent="-457200" algn="just">
              <a:buFont typeface="Arial" panose="020B0604020202020204" pitchFamily="34" charset="0"/>
              <a:buChar char="•"/>
            </a:pPr>
            <a:r>
              <a:rPr kumimoji="1" lang="zh-TW" altLang="en-US" sz="2600" dirty="0">
                <a:latin typeface="微軟正黑體" panose="020B0604030504040204" pitchFamily="34" charset="-120"/>
                <a:ea typeface="微軟正黑體" panose="020B0604030504040204" pitchFamily="34" charset="-120"/>
                <a:cs typeface="+mj-cs"/>
              </a:rPr>
              <a:t>帳戶存款不得作為抵銷、扣押、供擔保或強制執行的標的</a:t>
            </a:r>
            <a:r>
              <a:rPr kumimoji="1" lang="zh-TW" altLang="en-US" sz="2600" dirty="0" smtClean="0">
                <a:latin typeface="微軟正黑體" panose="020B0604030504040204" pitchFamily="34" charset="-120"/>
                <a:ea typeface="微軟正黑體" panose="020B0604030504040204" pitchFamily="34" charset="-120"/>
                <a:cs typeface="+mj-cs"/>
              </a:rPr>
              <a:t>。</a:t>
            </a:r>
          </a:p>
          <a:p>
            <a:pPr marL="514350" indent="-514350" algn="just">
              <a:buFont typeface="+mj-lt"/>
              <a:buAutoNum type="arabicPeriod"/>
            </a:pPr>
            <a:endParaRPr kumimoji="1" lang="en-US" altLang="zh-TW" sz="3200" dirty="0" smtClean="0">
              <a:solidFill>
                <a:schemeClr val="tx1"/>
              </a:solidFill>
              <a:latin typeface="微軟正黑體" panose="020B0604030504040204" pitchFamily="34" charset="-120"/>
              <a:ea typeface="微軟正黑體" panose="020B0604030504040204" pitchFamily="34" charset="-120"/>
              <a:cs typeface="+mj-cs"/>
            </a:endParaRPr>
          </a:p>
          <a:p>
            <a:pPr algn="just"/>
            <a:endParaRPr kumimoji="1" lang="en-US" altLang="zh-TW" sz="3200" dirty="0" smtClean="0">
              <a:latin typeface="微軟正黑體" panose="020B0604030504040204" pitchFamily="34" charset="-120"/>
              <a:ea typeface="微軟正黑體" panose="020B0604030504040204" pitchFamily="34" charset="-120"/>
              <a:cs typeface="+mj-cs"/>
            </a:endParaRPr>
          </a:p>
          <a:p>
            <a:pPr algn="just"/>
            <a:endParaRPr kumimoji="1" lang="en-US" altLang="zh-TW" sz="3200" dirty="0">
              <a:solidFill>
                <a:schemeClr val="tx1"/>
              </a:solidFill>
              <a:latin typeface="微軟正黑體" panose="020B0604030504040204" pitchFamily="34" charset="-120"/>
              <a:ea typeface="微軟正黑體" panose="020B0604030504040204" pitchFamily="34" charset="-120"/>
              <a:cs typeface="+mj-cs"/>
            </a:endParaRPr>
          </a:p>
          <a:p>
            <a:pPr algn="just"/>
            <a:endParaRPr kumimoji="1" lang="en-US" altLang="zh-TW" sz="3200" dirty="0" smtClean="0">
              <a:latin typeface="微軟正黑體" panose="020B0604030504040204" pitchFamily="34" charset="-120"/>
              <a:ea typeface="微軟正黑體" panose="020B0604030504040204" pitchFamily="34" charset="-120"/>
              <a:cs typeface="+mj-cs"/>
            </a:endParaRPr>
          </a:p>
          <a:p>
            <a:pPr algn="just"/>
            <a:endParaRPr kumimoji="1" lang="en-US" altLang="zh-TW" sz="3200" dirty="0">
              <a:solidFill>
                <a:schemeClr val="tx1"/>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466722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2394007" cy="1008112"/>
          </a:xfrm>
          <a:prstGeom prst="rect">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latin typeface="微軟正黑體" pitchFamily="34" charset="-120"/>
                <a:ea typeface="微軟正黑體" pitchFamily="34" charset="-120"/>
              </a:rPr>
              <a:t>脫貧方案</a:t>
            </a:r>
            <a:endParaRPr lang="zh-TW" altLang="en-US" sz="4000" dirty="0">
              <a:latin typeface="微軟正黑體" pitchFamily="34" charset="-120"/>
              <a:ea typeface="微軟正黑體" pitchFamily="34" charset="-120"/>
            </a:endParaRPr>
          </a:p>
        </p:txBody>
      </p:sp>
      <p:sp>
        <p:nvSpPr>
          <p:cNvPr id="7" name="標題 1"/>
          <p:cNvSpPr txBox="1">
            <a:spLocks/>
          </p:cNvSpPr>
          <p:nvPr/>
        </p:nvSpPr>
        <p:spPr>
          <a:xfrm>
            <a:off x="3733800" y="164877"/>
            <a:ext cx="772668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latin typeface="微軟正黑體" panose="020B0604030504040204" pitchFamily="34" charset="-120"/>
                <a:ea typeface="微軟正黑體" panose="020B0604030504040204" pitchFamily="34" charset="-120"/>
              </a:rPr>
              <a:t>兒童</a:t>
            </a:r>
            <a:r>
              <a:rPr lang="zh-TW" altLang="en-US" sz="3200" b="1" dirty="0">
                <a:latin typeface="微軟正黑體" panose="020B0604030504040204" pitchFamily="34" charset="-120"/>
                <a:ea typeface="微軟正黑體" panose="020B0604030504040204" pitchFamily="34" charset="-120"/>
              </a:rPr>
              <a:t>及少年未來教育與發展帳戶</a:t>
            </a:r>
            <a:r>
              <a:rPr lang="zh-TW" altLang="en-US" sz="3200" b="1" dirty="0" smtClean="0">
                <a:latin typeface="微軟正黑體" panose="020B0604030504040204" pitchFamily="34" charset="-120"/>
                <a:ea typeface="微軟正黑體" panose="020B0604030504040204" pitchFamily="34" charset="-120"/>
              </a:rPr>
              <a:t>申請</a:t>
            </a:r>
            <a:r>
              <a:rPr lang="zh-TW" altLang="en-US" sz="3200" b="1" dirty="0">
                <a:latin typeface="微軟正黑體" panose="020B0604030504040204" pitchFamily="34" charset="-120"/>
                <a:ea typeface="微軟正黑體" panose="020B0604030504040204" pitchFamily="34" charset="-120"/>
              </a:rPr>
              <a:t>流程</a:t>
            </a: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graphicFrame>
        <p:nvGraphicFramePr>
          <p:cNvPr id="11" name="內容版面配置區 5">
            <a:extLst/>
          </p:cNvPr>
          <p:cNvGraphicFramePr>
            <a:graphicFrameLocks/>
          </p:cNvGraphicFramePr>
          <p:nvPr>
            <p:extLst/>
          </p:nvPr>
        </p:nvGraphicFramePr>
        <p:xfrm>
          <a:off x="952560" y="1490440"/>
          <a:ext cx="10386000" cy="4783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0386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a:latin typeface="微軟正黑體" panose="020B0604030504040204" pitchFamily="34" charset="-120"/>
                <a:ea typeface="微軟正黑體" panose="020B0604030504040204" pitchFamily="34" charset="-120"/>
              </a:rPr>
              <a:t>一、低收入戶資格認定</a:t>
            </a:r>
            <a:r>
              <a:rPr lang="zh-TW" altLang="en-US" sz="3200" b="1" dirty="0" smtClean="0">
                <a:latin typeface="微軟正黑體" panose="020B0604030504040204" pitchFamily="34" charset="-120"/>
                <a:ea typeface="微軟正黑體" panose="020B0604030504040204" pitchFamily="34" charset="-120"/>
              </a:rPr>
              <a:t>對象</a:t>
            </a:r>
            <a:endParaRPr lang="zh-TW" altLang="en-US" sz="3200" b="1" dirty="0">
              <a:latin typeface="微軟正黑體" panose="020B0604030504040204" pitchFamily="34" charset="-120"/>
              <a:ea typeface="微軟正黑體" panose="020B0604030504040204" pitchFamily="34" charset="-120"/>
            </a:endParaRP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pPr algn="just">
              <a:lnSpc>
                <a:spcPct val="100000"/>
              </a:lnSpc>
              <a:spcAft>
                <a:spcPts val="1000"/>
              </a:spcAft>
            </a:pPr>
            <a:r>
              <a:rPr lang="zh-TW" altLang="en-US" sz="3600" dirty="0">
                <a:solidFill>
                  <a:schemeClr val="tx1"/>
                </a:solidFill>
                <a:latin typeface="微軟正黑體" panose="020B0604030504040204" pitchFamily="34" charset="-120"/>
                <a:ea typeface="微軟正黑體" panose="020B0604030504040204" pitchFamily="34" charset="-120"/>
                <a:cs typeface="+mj-cs"/>
              </a:rPr>
              <a:t>設籍彰化縣縣民</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者：</a:t>
            </a:r>
            <a:endParaRPr lang="en-US" altLang="zh-TW" sz="3600" dirty="0" smtClean="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Aft>
                <a:spcPts val="1000"/>
              </a:spcAft>
              <a:buFont typeface="+mj-lt"/>
              <a:buAutoNum type="arabicPeriod"/>
            </a:pP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動產</a:t>
            </a:r>
            <a:r>
              <a:rPr lang="zh-TW" altLang="en-US" sz="3600" dirty="0">
                <a:solidFill>
                  <a:schemeClr val="tx1"/>
                </a:solidFill>
                <a:latin typeface="微軟正黑體" panose="020B0604030504040204" pitchFamily="34" charset="-120"/>
                <a:ea typeface="微軟正黑體" panose="020B0604030504040204" pitchFamily="34" charset="-120"/>
                <a:cs typeface="+mj-cs"/>
              </a:rPr>
              <a:t>：每年</a:t>
            </a:r>
            <a:r>
              <a:rPr lang="en-US" altLang="zh-TW" sz="3600" dirty="0">
                <a:solidFill>
                  <a:srgbClr val="0070C0"/>
                </a:solidFill>
                <a:latin typeface="微軟正黑體" panose="020B0604030504040204" pitchFamily="34" charset="-120"/>
                <a:ea typeface="微軟正黑體" panose="020B0604030504040204" pitchFamily="34" charset="-120"/>
                <a:cs typeface="+mj-cs"/>
              </a:rPr>
              <a:t>7</a:t>
            </a:r>
            <a:r>
              <a:rPr lang="zh-TW" altLang="en-US" sz="3600" dirty="0">
                <a:solidFill>
                  <a:srgbClr val="0070C0"/>
                </a:solidFill>
                <a:latin typeface="微軟正黑體" panose="020B0604030504040204" pitchFamily="34" charset="-120"/>
                <a:ea typeface="微軟正黑體" panose="020B0604030504040204" pitchFamily="34" charset="-120"/>
                <a:cs typeface="+mj-cs"/>
              </a:rPr>
              <a:t>萬</a:t>
            </a:r>
            <a:r>
              <a:rPr lang="en-US" altLang="zh-TW" sz="3600" dirty="0">
                <a:solidFill>
                  <a:srgbClr val="0070C0"/>
                </a:solidFill>
                <a:latin typeface="微軟正黑體" panose="020B0604030504040204" pitchFamily="34" charset="-120"/>
                <a:ea typeface="微軟正黑體" panose="020B0604030504040204" pitchFamily="34" charset="-120"/>
                <a:cs typeface="+mj-cs"/>
              </a:rPr>
              <a:t>5</a:t>
            </a:r>
            <a:r>
              <a:rPr lang="zh-TW" altLang="en-US" sz="3600" dirty="0">
                <a:solidFill>
                  <a:srgbClr val="0070C0"/>
                </a:solidFill>
                <a:latin typeface="微軟正黑體" panose="020B0604030504040204" pitchFamily="34" charset="-120"/>
                <a:ea typeface="微軟正黑體" panose="020B0604030504040204" pitchFamily="34" charset="-120"/>
                <a:cs typeface="+mj-cs"/>
              </a:rPr>
              <a:t>千元</a:t>
            </a:r>
            <a:r>
              <a:rPr lang="en-US" altLang="zh-TW" sz="3600" dirty="0">
                <a:solidFill>
                  <a:srgbClr val="0070C0"/>
                </a:solidFill>
                <a:latin typeface="微軟正黑體" panose="020B0604030504040204" pitchFamily="34" charset="-120"/>
                <a:ea typeface="微軟正黑體" panose="020B0604030504040204" pitchFamily="34" charset="-120"/>
                <a:cs typeface="+mj-cs"/>
              </a:rPr>
              <a:t>/</a:t>
            </a:r>
            <a:r>
              <a:rPr lang="zh-TW" altLang="en-US" sz="3600" dirty="0">
                <a:solidFill>
                  <a:srgbClr val="0070C0"/>
                </a:solidFill>
                <a:latin typeface="微軟正黑體" panose="020B0604030504040204" pitchFamily="34" charset="-120"/>
                <a:ea typeface="微軟正黑體" panose="020B0604030504040204" pitchFamily="34" charset="-120"/>
                <a:cs typeface="+mj-cs"/>
              </a:rPr>
              <a:t>人</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a:t>
            </a:r>
            <a:endParaRPr lang="en-US" altLang="zh-TW" sz="3600" dirty="0" smtClean="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Aft>
                <a:spcPts val="1000"/>
              </a:spcAft>
              <a:buFont typeface="+mj-lt"/>
              <a:buAutoNum type="arabicPeriod"/>
            </a:pPr>
            <a:r>
              <a:rPr lang="zh-TW" altLang="en-US" sz="3600" dirty="0">
                <a:solidFill>
                  <a:schemeClr val="tx1"/>
                </a:solidFill>
                <a:latin typeface="微軟正黑體" panose="020B0604030504040204" pitchFamily="34" charset="-120"/>
                <a:ea typeface="微軟正黑體" panose="020B0604030504040204" pitchFamily="34" charset="-120"/>
                <a:cs typeface="+mj-cs"/>
              </a:rPr>
              <a:t>不動產：每戶</a:t>
            </a:r>
            <a:r>
              <a:rPr lang="en-US" altLang="zh-TW" sz="3600" dirty="0" smtClean="0">
                <a:solidFill>
                  <a:srgbClr val="0070C0"/>
                </a:solidFill>
                <a:latin typeface="微軟正黑體" panose="020B0604030504040204" pitchFamily="34" charset="-120"/>
                <a:ea typeface="微軟正黑體" panose="020B0604030504040204" pitchFamily="34" charset="-120"/>
                <a:cs typeface="+mj-cs"/>
              </a:rPr>
              <a:t>353</a:t>
            </a:r>
            <a:r>
              <a:rPr lang="zh-TW" altLang="en-US" sz="3600" dirty="0" smtClean="0">
                <a:solidFill>
                  <a:srgbClr val="0070C0"/>
                </a:solidFill>
                <a:latin typeface="微軟正黑體" panose="020B0604030504040204" pitchFamily="34" charset="-120"/>
                <a:ea typeface="微軟正黑體" panose="020B0604030504040204" pitchFamily="34" charset="-120"/>
                <a:cs typeface="+mj-cs"/>
              </a:rPr>
              <a:t>萬</a:t>
            </a:r>
            <a:r>
              <a:rPr lang="zh-TW" altLang="en-US" sz="3600" dirty="0">
                <a:solidFill>
                  <a:srgbClr val="0070C0"/>
                </a:solidFill>
                <a:latin typeface="微軟正黑體" panose="020B0604030504040204" pitchFamily="34" charset="-120"/>
                <a:ea typeface="微軟正黑體" panose="020B0604030504040204" pitchFamily="34" charset="-120"/>
                <a:cs typeface="+mj-cs"/>
              </a:rPr>
              <a:t>元</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a:t>
            </a:r>
            <a:endParaRPr lang="en-US" altLang="zh-TW" sz="3600" dirty="0" smtClean="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Aft>
                <a:spcPts val="1000"/>
              </a:spcAft>
              <a:buFont typeface="+mj-lt"/>
              <a:buAutoNum type="arabicPeriod"/>
            </a:pPr>
            <a:r>
              <a:rPr lang="zh-TW" altLang="en-US" sz="3600" dirty="0">
                <a:solidFill>
                  <a:schemeClr val="tx1"/>
                </a:solidFill>
                <a:latin typeface="微軟正黑體" panose="020B0604030504040204" pitchFamily="34" charset="-120"/>
                <a:ea typeface="微軟正黑體" panose="020B0604030504040204" pitchFamily="34" charset="-120"/>
                <a:cs typeface="+mj-cs"/>
              </a:rPr>
              <a:t>收入：全家總收入平均分配全家人口，</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每</a:t>
            </a:r>
            <a:r>
              <a:rPr lang="zh-TW" altLang="en-US" sz="3600" dirty="0">
                <a:solidFill>
                  <a:schemeClr val="tx1"/>
                </a:solidFill>
                <a:latin typeface="微軟正黑體" panose="020B0604030504040204" pitchFamily="34" charset="-120"/>
                <a:ea typeface="微軟正黑體" panose="020B0604030504040204" pitchFamily="34" charset="-120"/>
                <a:cs typeface="+mj-cs"/>
              </a:rPr>
              <a:t>人每月平均不得超過</a:t>
            </a:r>
            <a:r>
              <a:rPr lang="en-US" altLang="zh-TW" sz="3600" dirty="0">
                <a:solidFill>
                  <a:srgbClr val="FF0000"/>
                </a:solidFill>
                <a:latin typeface="微軟正黑體" panose="020B0604030504040204" pitchFamily="34" charset="-120"/>
                <a:ea typeface="微軟正黑體" panose="020B0604030504040204" pitchFamily="34" charset="-120"/>
                <a:cs typeface="+mj-cs"/>
              </a:rPr>
              <a:t>12,388</a:t>
            </a:r>
            <a:r>
              <a:rPr lang="zh-TW" altLang="en-US" sz="3600" dirty="0">
                <a:solidFill>
                  <a:schemeClr val="tx1"/>
                </a:solidFill>
                <a:latin typeface="微軟正黑體" panose="020B0604030504040204" pitchFamily="34" charset="-120"/>
                <a:ea typeface="微軟正黑體" panose="020B0604030504040204" pitchFamily="34" charset="-120"/>
                <a:cs typeface="+mj-cs"/>
              </a:rPr>
              <a:t>元。 </a:t>
            </a:r>
          </a:p>
          <a:p>
            <a:r>
              <a:rPr lang="zh-TW" altLang="en-US" sz="3600" dirty="0">
                <a:solidFill>
                  <a:schemeClr val="tx1"/>
                </a:solidFill>
                <a:latin typeface="微軟正黑體" panose="020B0604030504040204" pitchFamily="34" charset="-120"/>
                <a:ea typeface="微軟正黑體" panose="020B0604030504040204" pitchFamily="34" charset="-120"/>
                <a:cs typeface="+mj-cs"/>
              </a:rPr>
              <a:t>            </a:t>
            </a:r>
          </a:p>
          <a:p>
            <a:endParaRPr lang="zh-TW" altLang="en-US" sz="3600" dirty="0"/>
          </a:p>
        </p:txBody>
      </p:sp>
    </p:spTree>
    <p:extLst>
      <p:ext uri="{BB962C8B-B14F-4D97-AF65-F5344CB8AC3E}">
        <p14:creationId xmlns:p14="http://schemas.microsoft.com/office/powerpoint/2010/main" val="8108985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a:latin typeface="微軟正黑體" panose="020B0604030504040204" pitchFamily="34" charset="-120"/>
                <a:ea typeface="微軟正黑體" panose="020B0604030504040204" pitchFamily="34" charset="-120"/>
              </a:rPr>
              <a:t>一、低收入戶生活扶助補助內容</a:t>
            </a: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            </a:t>
            </a:r>
            <a:endParaRPr lang="zh-TW" altLang="en-US" sz="3600" dirty="0">
              <a:solidFill>
                <a:schemeClr val="tx1"/>
              </a:solidFill>
              <a:latin typeface="微軟正黑體" panose="020B0604030504040204" pitchFamily="34" charset="-120"/>
              <a:ea typeface="微軟正黑體" panose="020B0604030504040204" pitchFamily="34" charset="-120"/>
              <a:cs typeface="+mj-cs"/>
            </a:endParaRPr>
          </a:p>
          <a:p>
            <a:endParaRPr lang="zh-TW" altLang="en-US" sz="3600" dirty="0"/>
          </a:p>
        </p:txBody>
      </p:sp>
      <p:graphicFrame>
        <p:nvGraphicFramePr>
          <p:cNvPr id="15" name="表格 14"/>
          <p:cNvGraphicFramePr>
            <a:graphicFrameLocks noGrp="1"/>
          </p:cNvGraphicFramePr>
          <p:nvPr>
            <p:extLst>
              <p:ext uri="{D42A27DB-BD31-4B8C-83A1-F6EECF244321}">
                <p14:modId xmlns:p14="http://schemas.microsoft.com/office/powerpoint/2010/main" val="3233075868"/>
              </p:ext>
            </p:extLst>
          </p:nvPr>
        </p:nvGraphicFramePr>
        <p:xfrm>
          <a:off x="456282" y="1490440"/>
          <a:ext cx="11365368" cy="4987985"/>
        </p:xfrm>
        <a:graphic>
          <a:graphicData uri="http://schemas.openxmlformats.org/drawingml/2006/table">
            <a:tbl>
              <a:tblPr firstRow="1" bandRow="1">
                <a:tableStyleId>{5C22544A-7EE6-4342-B048-85BDC9FD1C3A}</a:tableStyleId>
              </a:tblPr>
              <a:tblGrid>
                <a:gridCol w="3765198">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545080">
                  <a:extLst>
                    <a:ext uri="{9D8B030D-6E8A-4147-A177-3AD203B41FA5}">
                      <a16:colId xmlns:a16="http://schemas.microsoft.com/office/drawing/2014/main" val="20002"/>
                    </a:ext>
                  </a:extLst>
                </a:gridCol>
                <a:gridCol w="2311890">
                  <a:extLst>
                    <a:ext uri="{9D8B030D-6E8A-4147-A177-3AD203B41FA5}">
                      <a16:colId xmlns:a16="http://schemas.microsoft.com/office/drawing/2014/main" val="20003"/>
                    </a:ext>
                  </a:extLst>
                </a:gridCol>
              </a:tblGrid>
              <a:tr h="518545">
                <a:tc>
                  <a:txBody>
                    <a:bodyPr/>
                    <a:lstStyle/>
                    <a:p>
                      <a:pPr algn="ctr"/>
                      <a:r>
                        <a:rPr lang="zh-TW" altLang="en-US" sz="2500" dirty="0" smtClean="0">
                          <a:latin typeface="微軟正黑體" panose="020B0604030504040204" pitchFamily="34" charset="-120"/>
                          <a:ea typeface="微軟正黑體" panose="020B0604030504040204" pitchFamily="34" charset="-120"/>
                        </a:rPr>
                        <a:t>款　別</a:t>
                      </a:r>
                      <a:endParaRPr lang="zh-TW" altLang="en-US" sz="2500" dirty="0">
                        <a:latin typeface="微軟正黑體" panose="020B0604030504040204" pitchFamily="34" charset="-120"/>
                        <a:ea typeface="微軟正黑體" panose="020B0604030504040204" pitchFamily="34" charset="-120"/>
                      </a:endParaRPr>
                    </a:p>
                  </a:txBody>
                  <a:tcPr marL="127860" marR="127860" marT="63930" marB="63930"/>
                </a:tc>
                <a:tc>
                  <a:txBody>
                    <a:bodyPr/>
                    <a:lstStyle/>
                    <a:p>
                      <a:pPr algn="ctr"/>
                      <a:r>
                        <a:rPr lang="zh-TW" altLang="en-US" sz="2500" dirty="0" smtClean="0">
                          <a:latin typeface="微軟正黑體" panose="020B0604030504040204" pitchFamily="34" charset="-120"/>
                          <a:ea typeface="微軟正黑體" panose="020B0604030504040204" pitchFamily="34" charset="-120"/>
                        </a:rPr>
                        <a:t>第一款</a:t>
                      </a:r>
                      <a:endParaRPr lang="zh-TW" altLang="en-US" sz="2500" dirty="0">
                        <a:latin typeface="微軟正黑體" panose="020B0604030504040204" pitchFamily="34" charset="-120"/>
                        <a:ea typeface="微軟正黑體" panose="020B0604030504040204" pitchFamily="34" charset="-120"/>
                      </a:endParaRPr>
                    </a:p>
                  </a:txBody>
                  <a:tcPr marL="127860" marR="127860" marT="63930" marB="63930"/>
                </a:tc>
                <a:tc>
                  <a:txBody>
                    <a:bodyPr/>
                    <a:lstStyle/>
                    <a:p>
                      <a:pPr algn="ctr"/>
                      <a:r>
                        <a:rPr lang="zh-TW" altLang="en-US" sz="2500" dirty="0" smtClean="0">
                          <a:latin typeface="微軟正黑體" panose="020B0604030504040204" pitchFamily="34" charset="-120"/>
                          <a:ea typeface="微軟正黑體" panose="020B0604030504040204" pitchFamily="34" charset="-120"/>
                        </a:rPr>
                        <a:t>第二款</a:t>
                      </a:r>
                      <a:endParaRPr lang="zh-TW" altLang="en-US" sz="2500" dirty="0">
                        <a:latin typeface="微軟正黑體" panose="020B0604030504040204" pitchFamily="34" charset="-120"/>
                        <a:ea typeface="微軟正黑體" panose="020B0604030504040204" pitchFamily="34" charset="-120"/>
                      </a:endParaRPr>
                    </a:p>
                  </a:txBody>
                  <a:tcPr marL="127860" marR="127860" marT="63930" marB="63930"/>
                </a:tc>
                <a:tc>
                  <a:txBody>
                    <a:bodyPr/>
                    <a:lstStyle/>
                    <a:p>
                      <a:pPr algn="ctr"/>
                      <a:r>
                        <a:rPr lang="zh-TW" altLang="en-US" sz="2500" dirty="0" smtClean="0">
                          <a:latin typeface="微軟正黑體" panose="020B0604030504040204" pitchFamily="34" charset="-120"/>
                          <a:ea typeface="微軟正黑體" panose="020B0604030504040204" pitchFamily="34" charset="-120"/>
                        </a:rPr>
                        <a:t>第三款</a:t>
                      </a:r>
                      <a:endParaRPr lang="zh-TW" altLang="en-US" sz="2500" dirty="0">
                        <a:latin typeface="微軟正黑體" panose="020B0604030504040204" pitchFamily="34" charset="-120"/>
                        <a:ea typeface="微軟正黑體" panose="020B0604030504040204" pitchFamily="34" charset="-120"/>
                      </a:endParaRPr>
                    </a:p>
                  </a:txBody>
                  <a:tcPr marL="127860" marR="127860" marT="63930" marB="63930"/>
                </a:tc>
                <a:extLst>
                  <a:ext uri="{0D108BD9-81ED-4DB2-BD59-A6C34878D82A}">
                    <a16:rowId xmlns:a16="http://schemas.microsoft.com/office/drawing/2014/main" val="10000"/>
                  </a:ext>
                </a:extLst>
              </a:tr>
              <a:tr h="518545">
                <a:tc>
                  <a:txBody>
                    <a:bodyPr/>
                    <a:lstStyle/>
                    <a:p>
                      <a:pPr algn="ctr" fontAlgn="auto"/>
                      <a:r>
                        <a:rPr lang="zh-TW" altLang="en-US" sz="2200" dirty="0" smtClean="0">
                          <a:latin typeface="微軟正黑體" panose="020B0604030504040204" pitchFamily="34" charset="-120"/>
                          <a:ea typeface="微軟正黑體" panose="020B0604030504040204" pitchFamily="34" charset="-120"/>
                        </a:rPr>
                        <a:t>家庭生活補助</a:t>
                      </a:r>
                      <a:endParaRPr lang="zh-TW" altLang="en-US" sz="2200" dirty="0">
                        <a:latin typeface="微軟正黑體" panose="020B0604030504040204" pitchFamily="34" charset="-120"/>
                        <a:ea typeface="微軟正黑體" panose="020B0604030504040204" pitchFamily="34" charset="-120"/>
                      </a:endParaRP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11,040</a:t>
                      </a:r>
                      <a:r>
                        <a:rPr lang="zh-TW" altLang="en-US" sz="2200" dirty="0" smtClean="0">
                          <a:latin typeface="微軟正黑體" panose="020B0604030504040204" pitchFamily="34" charset="-120"/>
                          <a:ea typeface="微軟正黑體" panose="020B0604030504040204" pitchFamily="34" charset="-120"/>
                        </a:rPr>
                        <a:t>元 </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每人</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月</a:t>
                      </a:r>
                      <a:r>
                        <a:rPr lang="en-US" altLang="zh-TW" sz="2200" dirty="0" smtClean="0">
                          <a:latin typeface="微軟正黑體" panose="020B0604030504040204" pitchFamily="34" charset="-120"/>
                          <a:ea typeface="微軟正黑體" panose="020B0604030504040204" pitchFamily="34" charset="-120"/>
                        </a:rPr>
                        <a:t>) </a:t>
                      </a: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6,358</a:t>
                      </a:r>
                      <a:r>
                        <a:rPr lang="zh-TW" altLang="en-US" sz="2200" dirty="0" smtClean="0">
                          <a:solidFill>
                            <a:srgbClr val="FF0000"/>
                          </a:solidFill>
                          <a:latin typeface="微軟正黑體" panose="020B0604030504040204" pitchFamily="34" charset="-120"/>
                          <a:ea typeface="微軟正黑體" panose="020B0604030504040204" pitchFamily="34" charset="-120"/>
                        </a:rPr>
                        <a:t>元</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每戶</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月</a:t>
                      </a:r>
                      <a:r>
                        <a:rPr lang="en-US" altLang="zh-TW" sz="2200" dirty="0" smtClean="0">
                          <a:latin typeface="微軟正黑體" panose="020B0604030504040204" pitchFamily="34" charset="-120"/>
                          <a:ea typeface="微軟正黑體" panose="020B0604030504040204" pitchFamily="34" charset="-120"/>
                        </a:rPr>
                        <a:t>) </a:t>
                      </a:r>
                    </a:p>
                  </a:txBody>
                  <a:tcPr marL="127860" marR="127860" marT="63930" marB="63930" anchor="ctr"/>
                </a:tc>
                <a:tc>
                  <a:txBody>
                    <a:bodyPr/>
                    <a:lstStyle/>
                    <a:p>
                      <a:pPr algn="ctr" fontAlgn="auto"/>
                      <a:r>
                        <a:rPr lang="zh-TW" altLang="en-US" sz="2100" dirty="0" smtClean="0">
                          <a:latin typeface="微軟正黑體" panose="020B0604030504040204" pitchFamily="34" charset="-120"/>
                          <a:ea typeface="微軟正黑體" panose="020B0604030504040204" pitchFamily="34" charset="-120"/>
                        </a:rPr>
                        <a:t>㐅</a:t>
                      </a:r>
                      <a:endParaRPr lang="zh-TW" altLang="en-US" sz="2100" dirty="0">
                        <a:latin typeface="微軟正黑體" panose="020B0604030504040204" pitchFamily="34" charset="-120"/>
                        <a:ea typeface="微軟正黑體" panose="020B0604030504040204" pitchFamily="34" charset="-120"/>
                      </a:endParaRPr>
                    </a:p>
                  </a:txBody>
                  <a:tcPr marL="127860" marR="127860" marT="63930" marB="63930" anchor="ctr"/>
                </a:tc>
                <a:extLst>
                  <a:ext uri="{0D108BD9-81ED-4DB2-BD59-A6C34878D82A}">
                    <a16:rowId xmlns:a16="http://schemas.microsoft.com/office/drawing/2014/main" val="10001"/>
                  </a:ext>
                </a:extLst>
              </a:tr>
              <a:tr h="518545">
                <a:tc>
                  <a:txBody>
                    <a:bodyPr/>
                    <a:lstStyle/>
                    <a:p>
                      <a:pPr algn="ctr" fontAlgn="auto"/>
                      <a:r>
                        <a:rPr lang="zh-TW" altLang="en-US" sz="2200" dirty="0" smtClean="0">
                          <a:latin typeface="微軟正黑體" panose="020B0604030504040204" pitchFamily="34" charset="-120"/>
                          <a:ea typeface="微軟正黑體" panose="020B0604030504040204" pitchFamily="34" charset="-120"/>
                        </a:rPr>
                        <a:t>兒童生活</a:t>
                      </a:r>
                      <a:r>
                        <a:rPr lang="zh-TW" altLang="en-US" sz="2200" dirty="0" smtClean="0">
                          <a:latin typeface="微軟正黑體" panose="020B0604030504040204" pitchFamily="34" charset="-120"/>
                          <a:ea typeface="微軟正黑體" panose="020B0604030504040204" pitchFamily="34" charset="-120"/>
                        </a:rPr>
                        <a:t>補助</a:t>
                      </a:r>
                      <a:r>
                        <a:rPr lang="en-US" altLang="zh-TW" sz="2200" dirty="0" smtClean="0">
                          <a:latin typeface="微軟正黑體" panose="020B0604030504040204" pitchFamily="34" charset="-120"/>
                          <a:ea typeface="微軟正黑體" panose="020B0604030504040204" pitchFamily="34" charset="-120"/>
                        </a:rPr>
                        <a:t>(15</a:t>
                      </a:r>
                      <a:r>
                        <a:rPr lang="zh-TW" altLang="en-US" sz="2200" dirty="0" smtClean="0">
                          <a:latin typeface="微軟正黑體" panose="020B0604030504040204" pitchFamily="34" charset="-120"/>
                          <a:ea typeface="微軟正黑體" panose="020B0604030504040204" pitchFamily="34" charset="-120"/>
                        </a:rPr>
                        <a:t>歲以下</a:t>
                      </a:r>
                      <a:r>
                        <a:rPr lang="en-US" altLang="zh-TW" sz="2200" dirty="0" smtClean="0">
                          <a:latin typeface="微軟正黑體" panose="020B0604030504040204" pitchFamily="34" charset="-120"/>
                          <a:ea typeface="微軟正黑體" panose="020B0604030504040204" pitchFamily="34" charset="-120"/>
                        </a:rPr>
                        <a:t>) </a:t>
                      </a:r>
                    </a:p>
                  </a:txBody>
                  <a:tcPr marL="127860" marR="127860" marT="63930" marB="63930" anchor="ctr"/>
                </a:tc>
                <a:tc>
                  <a:txBody>
                    <a:bodyPr/>
                    <a:lstStyle/>
                    <a:p>
                      <a:pPr algn="ctr" fontAlgn="auto"/>
                      <a:r>
                        <a:rPr lang="zh-TW" altLang="en-US" sz="2200" dirty="0" smtClean="0">
                          <a:latin typeface="微軟正黑體" panose="020B0604030504040204" pitchFamily="34" charset="-120"/>
                          <a:ea typeface="微軟正黑體" panose="020B0604030504040204" pitchFamily="34" charset="-120"/>
                        </a:rPr>
                        <a:t>㐅</a:t>
                      </a:r>
                      <a:endParaRPr lang="zh-TW" altLang="en-US" sz="2200" dirty="0">
                        <a:latin typeface="微軟正黑體" panose="020B0604030504040204" pitchFamily="34" charset="-120"/>
                        <a:ea typeface="微軟正黑體" panose="020B0604030504040204" pitchFamily="34" charset="-120"/>
                      </a:endParaRP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2,802</a:t>
                      </a:r>
                      <a:r>
                        <a:rPr lang="zh-TW" altLang="en-US" sz="2200" dirty="0" smtClean="0">
                          <a:solidFill>
                            <a:srgbClr val="FF0000"/>
                          </a:solidFill>
                          <a:latin typeface="微軟正黑體" panose="020B0604030504040204" pitchFamily="34" charset="-120"/>
                          <a:ea typeface="微軟正黑體" panose="020B0604030504040204" pitchFamily="34" charset="-120"/>
                        </a:rPr>
                        <a:t>元 </a:t>
                      </a:r>
                      <a:endParaRPr lang="zh-TW" altLang="en-US" sz="2200" dirty="0">
                        <a:solidFill>
                          <a:srgbClr val="FF0000"/>
                        </a:solidFill>
                        <a:latin typeface="微軟正黑體" panose="020B0604030504040204" pitchFamily="34" charset="-120"/>
                        <a:ea typeface="微軟正黑體" panose="020B0604030504040204" pitchFamily="34" charset="-120"/>
                      </a:endParaRP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2,802</a:t>
                      </a:r>
                      <a:r>
                        <a:rPr lang="zh-TW" altLang="en-US" sz="2200" dirty="0" smtClean="0">
                          <a:solidFill>
                            <a:srgbClr val="FF0000"/>
                          </a:solidFill>
                          <a:latin typeface="微軟正黑體" panose="020B0604030504040204" pitchFamily="34" charset="-120"/>
                          <a:ea typeface="微軟正黑體" panose="020B0604030504040204" pitchFamily="34" charset="-120"/>
                        </a:rPr>
                        <a:t>元</a:t>
                      </a:r>
                      <a:endParaRPr lang="zh-TW" altLang="en-US" sz="2200" dirty="0">
                        <a:solidFill>
                          <a:srgbClr val="FF0000"/>
                        </a:solidFill>
                        <a:latin typeface="微軟正黑體" panose="020B0604030504040204" pitchFamily="34" charset="-120"/>
                        <a:ea typeface="微軟正黑體" panose="020B0604030504040204" pitchFamily="34" charset="-120"/>
                      </a:endParaRPr>
                    </a:p>
                  </a:txBody>
                  <a:tcPr marL="127860" marR="127860" marT="63930" marB="63930" anchor="ctr"/>
                </a:tc>
                <a:extLst>
                  <a:ext uri="{0D108BD9-81ED-4DB2-BD59-A6C34878D82A}">
                    <a16:rowId xmlns:a16="http://schemas.microsoft.com/office/drawing/2014/main" val="10002"/>
                  </a:ext>
                </a:extLst>
              </a:tr>
              <a:tr h="518545">
                <a:tc>
                  <a:txBody>
                    <a:bodyPr/>
                    <a:lstStyle/>
                    <a:p>
                      <a:pPr algn="ctr" fontAlgn="auto"/>
                      <a:r>
                        <a:rPr lang="zh-TW" altLang="en-US" sz="2200" dirty="0" smtClean="0">
                          <a:latin typeface="微軟正黑體" panose="020B0604030504040204" pitchFamily="34" charset="-120"/>
                          <a:ea typeface="微軟正黑體" panose="020B0604030504040204" pitchFamily="34" charset="-120"/>
                        </a:rPr>
                        <a:t>高中</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職</a:t>
                      </a:r>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以上就學生活補助 </a:t>
                      </a:r>
                      <a:endParaRPr lang="zh-TW" altLang="en-US" sz="2200" dirty="0" smtClean="0">
                        <a:latin typeface="微軟正黑體" panose="020B0604030504040204" pitchFamily="34" charset="-120"/>
                        <a:ea typeface="微軟正黑體" panose="020B0604030504040204" pitchFamily="34" charset="-120"/>
                      </a:endParaRPr>
                    </a:p>
                  </a:txBody>
                  <a:tcPr marL="127860" marR="127860" marT="63930" marB="63930" anchor="ctr"/>
                </a:tc>
                <a:tc>
                  <a:txBody>
                    <a:bodyPr/>
                    <a:lstStyle/>
                    <a:p>
                      <a:pPr algn="ctr" fontAlgn="auto"/>
                      <a:r>
                        <a:rPr lang="zh-TW" altLang="en-US" sz="2200" dirty="0" smtClean="0">
                          <a:latin typeface="微軟正黑體" panose="020B0604030504040204" pitchFamily="34" charset="-120"/>
                          <a:ea typeface="微軟正黑體" panose="020B0604030504040204" pitchFamily="34" charset="-120"/>
                        </a:rPr>
                        <a:t>㐅</a:t>
                      </a:r>
                      <a:endParaRPr lang="zh-TW" altLang="en-US" sz="2200" dirty="0">
                        <a:latin typeface="微軟正黑體" panose="020B0604030504040204" pitchFamily="34" charset="-120"/>
                        <a:ea typeface="微軟正黑體" panose="020B0604030504040204" pitchFamily="34" charset="-120"/>
                      </a:endParaRP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6,358</a:t>
                      </a:r>
                      <a:r>
                        <a:rPr lang="zh-TW" altLang="en-US" sz="2200" dirty="0" smtClean="0">
                          <a:solidFill>
                            <a:srgbClr val="FF0000"/>
                          </a:solidFill>
                          <a:latin typeface="微軟正黑體" panose="020B0604030504040204" pitchFamily="34" charset="-120"/>
                          <a:ea typeface="微軟正黑體" panose="020B0604030504040204" pitchFamily="34" charset="-120"/>
                        </a:rPr>
                        <a:t>元 </a:t>
                      </a:r>
                      <a:endParaRPr lang="zh-TW" altLang="en-US" sz="2200" dirty="0">
                        <a:solidFill>
                          <a:srgbClr val="FF0000"/>
                        </a:solidFill>
                        <a:latin typeface="微軟正黑體" panose="020B0604030504040204" pitchFamily="34" charset="-120"/>
                        <a:ea typeface="微軟正黑體" panose="020B0604030504040204" pitchFamily="34" charset="-120"/>
                      </a:endParaRP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6,358</a:t>
                      </a:r>
                      <a:r>
                        <a:rPr lang="zh-TW" altLang="en-US" sz="2200" dirty="0" smtClean="0">
                          <a:solidFill>
                            <a:srgbClr val="FF0000"/>
                          </a:solidFill>
                          <a:latin typeface="微軟正黑體" panose="020B0604030504040204" pitchFamily="34" charset="-120"/>
                          <a:ea typeface="微軟正黑體" panose="020B0604030504040204" pitchFamily="34" charset="-120"/>
                        </a:rPr>
                        <a:t>元</a:t>
                      </a:r>
                      <a:endParaRPr lang="zh-TW" altLang="en-US" sz="2200" dirty="0">
                        <a:solidFill>
                          <a:srgbClr val="FF0000"/>
                        </a:solidFill>
                        <a:latin typeface="微軟正黑體" panose="020B0604030504040204" pitchFamily="34" charset="-120"/>
                        <a:ea typeface="微軟正黑體" panose="020B0604030504040204" pitchFamily="34" charset="-120"/>
                      </a:endParaRPr>
                    </a:p>
                  </a:txBody>
                  <a:tcPr marL="127860" marR="127860" marT="63930" marB="63930" anchor="ctr"/>
                </a:tc>
                <a:extLst>
                  <a:ext uri="{0D108BD9-81ED-4DB2-BD59-A6C34878D82A}">
                    <a16:rowId xmlns:a16="http://schemas.microsoft.com/office/drawing/2014/main" val="10003"/>
                  </a:ext>
                </a:extLst>
              </a:tr>
              <a:tr h="518545">
                <a:tc>
                  <a:txBody>
                    <a:bodyPr/>
                    <a:lstStyle/>
                    <a:p>
                      <a:pPr algn="ctr" fontAlgn="auto"/>
                      <a:r>
                        <a:rPr lang="zh-TW" altLang="en-US" sz="2200" dirty="0" smtClean="0">
                          <a:latin typeface="微軟正黑體" panose="020B0604030504040204" pitchFamily="34" charset="-120"/>
                          <a:ea typeface="微軟正黑體" panose="020B0604030504040204" pitchFamily="34" charset="-120"/>
                        </a:rPr>
                        <a:t>身心障礙者生活補助</a:t>
                      </a:r>
                      <a:endParaRPr lang="en-US" altLang="zh-TW" sz="2200" dirty="0" smtClean="0">
                        <a:latin typeface="微軟正黑體" panose="020B0604030504040204" pitchFamily="34" charset="-120"/>
                        <a:ea typeface="微軟正黑體" panose="020B0604030504040204" pitchFamily="34" charset="-120"/>
                      </a:endParaRPr>
                    </a:p>
                    <a:p>
                      <a:pPr algn="ctr" fontAlgn="auto"/>
                      <a:r>
                        <a:rPr lang="zh-TW" altLang="en-US" sz="2200" dirty="0" smtClean="0">
                          <a:latin typeface="微軟正黑體" panose="020B0604030504040204" pitchFamily="34" charset="-120"/>
                          <a:ea typeface="微軟正黑體" panose="020B0604030504040204" pitchFamily="34" charset="-120"/>
                        </a:rPr>
                        <a:t>（中度↑） </a:t>
                      </a:r>
                    </a:p>
                  </a:txBody>
                  <a:tcPr marL="127860" marR="127860" marT="63930" marB="63930" anchor="ctr"/>
                </a:tc>
                <a:tc>
                  <a:txBody>
                    <a:bodyPr/>
                    <a:lstStyle/>
                    <a:p>
                      <a:pPr marL="0" algn="ctr" defTabSz="914400" rtl="0" eaLnBrk="1" fontAlgn="auto" latinLnBrk="0" hangingPunct="1"/>
                      <a:r>
                        <a:rPr lang="en-US" altLang="zh-TW" sz="2200" kern="1200" dirty="0" smtClean="0">
                          <a:solidFill>
                            <a:srgbClr val="FF0000"/>
                          </a:solidFill>
                          <a:latin typeface="微軟正黑體" panose="020B0604030504040204" pitchFamily="34" charset="-120"/>
                          <a:ea typeface="微軟正黑體" panose="020B0604030504040204" pitchFamily="34" charset="-120"/>
                          <a:cs typeface="+mn-cs"/>
                        </a:rPr>
                        <a:t>8,836</a:t>
                      </a:r>
                      <a:r>
                        <a:rPr lang="zh-TW" altLang="en-US" sz="2200" kern="1200" dirty="0" smtClean="0">
                          <a:solidFill>
                            <a:srgbClr val="FF0000"/>
                          </a:solidFill>
                          <a:latin typeface="微軟正黑體" panose="020B0604030504040204" pitchFamily="34" charset="-120"/>
                          <a:ea typeface="微軟正黑體" panose="020B0604030504040204" pitchFamily="34" charset="-120"/>
                          <a:cs typeface="+mn-cs"/>
                        </a:rPr>
                        <a:t>元</a:t>
                      </a:r>
                      <a:r>
                        <a:rPr lang="zh-TW" altLang="en-US" sz="2200" kern="1200" dirty="0" smtClean="0">
                          <a:solidFill>
                            <a:schemeClr val="dk1"/>
                          </a:solidFill>
                          <a:latin typeface="微軟正黑體" panose="020B0604030504040204" pitchFamily="34" charset="-120"/>
                          <a:ea typeface="微軟正黑體" panose="020B0604030504040204" pitchFamily="34" charset="-120"/>
                          <a:cs typeface="+mn-cs"/>
                        </a:rPr>
                        <a:t> </a:t>
                      </a:r>
                      <a:endParaRPr lang="zh-TW" altLang="en-US" sz="2200" kern="1200" dirty="0" smtClean="0">
                        <a:solidFill>
                          <a:schemeClr val="dk1"/>
                        </a:solidFill>
                        <a:latin typeface="微軟正黑體" panose="020B0604030504040204" pitchFamily="34" charset="-120"/>
                        <a:ea typeface="微軟正黑體" panose="020B0604030504040204" pitchFamily="34" charset="-120"/>
                        <a:cs typeface="+mn-cs"/>
                      </a:endParaRPr>
                    </a:p>
                  </a:txBody>
                  <a:tcPr marL="127860" marR="127860" marT="63930" marB="63930" anchor="ctr"/>
                </a:tc>
                <a:tc>
                  <a:txBody>
                    <a:bodyPr/>
                    <a:lstStyle/>
                    <a:p>
                      <a:pPr marL="0" algn="ctr" defTabSz="914400" rtl="0" eaLnBrk="1" fontAlgn="auto" latinLnBrk="0" hangingPunct="1"/>
                      <a:r>
                        <a:rPr lang="en-US" altLang="zh-TW" sz="2200" kern="1200" dirty="0" smtClean="0">
                          <a:solidFill>
                            <a:srgbClr val="FF0000"/>
                          </a:solidFill>
                          <a:latin typeface="微軟正黑體" panose="020B0604030504040204" pitchFamily="34" charset="-120"/>
                          <a:ea typeface="微軟正黑體" panose="020B0604030504040204" pitchFamily="34" charset="-120"/>
                          <a:cs typeface="+mn-cs"/>
                        </a:rPr>
                        <a:t>8,836</a:t>
                      </a:r>
                      <a:r>
                        <a:rPr lang="zh-TW" altLang="en-US" sz="2200" kern="1200" dirty="0" smtClean="0">
                          <a:solidFill>
                            <a:srgbClr val="FF0000"/>
                          </a:solidFill>
                          <a:latin typeface="微軟正黑體" panose="020B0604030504040204" pitchFamily="34" charset="-120"/>
                          <a:ea typeface="微軟正黑體" panose="020B0604030504040204" pitchFamily="34" charset="-120"/>
                          <a:cs typeface="+mn-cs"/>
                        </a:rPr>
                        <a:t>元</a:t>
                      </a:r>
                      <a:endParaRPr lang="zh-TW" altLang="en-US" sz="2200" kern="1200" dirty="0" smtClean="0">
                        <a:solidFill>
                          <a:srgbClr val="FF0000"/>
                        </a:solidFill>
                        <a:latin typeface="微軟正黑體" panose="020B0604030504040204" pitchFamily="34" charset="-120"/>
                        <a:ea typeface="微軟正黑體" panose="020B0604030504040204" pitchFamily="34" charset="-120"/>
                        <a:cs typeface="+mn-cs"/>
                      </a:endParaRPr>
                    </a:p>
                  </a:txBody>
                  <a:tcPr marL="127860" marR="127860" marT="63930" marB="63930" anchor="ctr"/>
                </a:tc>
                <a:tc>
                  <a:txBody>
                    <a:bodyPr/>
                    <a:lstStyle/>
                    <a:p>
                      <a:pPr marL="0" algn="ctr" defTabSz="914400" rtl="0" eaLnBrk="1" fontAlgn="auto" latinLnBrk="0" hangingPunct="1"/>
                      <a:r>
                        <a:rPr lang="en-US" altLang="zh-TW" sz="2200" kern="1200" dirty="0" smtClean="0">
                          <a:solidFill>
                            <a:srgbClr val="FF0000"/>
                          </a:solidFill>
                          <a:latin typeface="微軟正黑體" panose="020B0604030504040204" pitchFamily="34" charset="-120"/>
                          <a:ea typeface="微軟正黑體" panose="020B0604030504040204" pitchFamily="34" charset="-120"/>
                          <a:cs typeface="+mn-cs"/>
                        </a:rPr>
                        <a:t>8,836</a:t>
                      </a:r>
                      <a:r>
                        <a:rPr lang="zh-TW" altLang="en-US" sz="2200" kern="1200" dirty="0" smtClean="0">
                          <a:solidFill>
                            <a:srgbClr val="FF0000"/>
                          </a:solidFill>
                          <a:latin typeface="微軟正黑體" panose="020B0604030504040204" pitchFamily="34" charset="-120"/>
                          <a:ea typeface="微軟正黑體" panose="020B0604030504040204" pitchFamily="34" charset="-120"/>
                          <a:cs typeface="+mn-cs"/>
                        </a:rPr>
                        <a:t>元</a:t>
                      </a:r>
                      <a:endParaRPr lang="zh-TW" altLang="en-US" sz="2200" kern="1200" dirty="0" smtClean="0">
                        <a:solidFill>
                          <a:srgbClr val="FF0000"/>
                        </a:solidFill>
                        <a:latin typeface="微軟正黑體" panose="020B0604030504040204" pitchFamily="34" charset="-120"/>
                        <a:ea typeface="微軟正黑體" panose="020B0604030504040204" pitchFamily="34" charset="-120"/>
                        <a:cs typeface="+mn-cs"/>
                      </a:endParaRPr>
                    </a:p>
                  </a:txBody>
                  <a:tcPr marL="127860" marR="127860" marT="63930" marB="63930" anchor="ctr"/>
                </a:tc>
                <a:extLst>
                  <a:ext uri="{0D108BD9-81ED-4DB2-BD59-A6C34878D82A}">
                    <a16:rowId xmlns:a16="http://schemas.microsoft.com/office/drawing/2014/main" val="10004"/>
                  </a:ext>
                </a:extLst>
              </a:tr>
              <a:tr h="518545">
                <a:tc>
                  <a:txBody>
                    <a:bodyPr/>
                    <a:lstStyle/>
                    <a:p>
                      <a:pPr algn="ctr" fontAlgn="auto"/>
                      <a:r>
                        <a:rPr lang="zh-TW" altLang="en-US" sz="2200" dirty="0" smtClean="0">
                          <a:latin typeface="微軟正黑體" panose="020B0604030504040204" pitchFamily="34" charset="-120"/>
                          <a:ea typeface="微軟正黑體" panose="020B0604030504040204" pitchFamily="34" charset="-120"/>
                        </a:rPr>
                        <a:t>身心障礙者生活補助</a:t>
                      </a:r>
                      <a:endParaRPr lang="en-US" altLang="zh-TW" sz="2200" dirty="0" smtClean="0">
                        <a:latin typeface="微軟正黑體" panose="020B0604030504040204" pitchFamily="34" charset="-120"/>
                        <a:ea typeface="微軟正黑體" panose="020B0604030504040204" pitchFamily="34" charset="-120"/>
                      </a:endParaRPr>
                    </a:p>
                    <a:p>
                      <a:pPr algn="ctr" fontAlgn="auto"/>
                      <a:r>
                        <a:rPr lang="zh-TW" altLang="en-US" sz="2200" dirty="0" smtClean="0">
                          <a:latin typeface="微軟正黑體" panose="020B0604030504040204" pitchFamily="34" charset="-120"/>
                          <a:ea typeface="微軟正黑體" panose="020B0604030504040204" pitchFamily="34" charset="-120"/>
                        </a:rPr>
                        <a:t>（輕度 ）</a:t>
                      </a: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5,065</a:t>
                      </a:r>
                      <a:r>
                        <a:rPr lang="zh-TW" altLang="en-US" sz="2200" dirty="0" smtClean="0">
                          <a:solidFill>
                            <a:srgbClr val="FF0000"/>
                          </a:solidFill>
                          <a:latin typeface="微軟正黑體" panose="020B0604030504040204" pitchFamily="34" charset="-120"/>
                          <a:ea typeface="微軟正黑體" panose="020B0604030504040204" pitchFamily="34" charset="-120"/>
                        </a:rPr>
                        <a:t>元 </a:t>
                      </a:r>
                      <a:endParaRPr lang="zh-TW" altLang="en-US" sz="2200" dirty="0" smtClean="0">
                        <a:solidFill>
                          <a:srgbClr val="FF0000"/>
                        </a:solidFill>
                        <a:latin typeface="微軟正黑體" panose="020B0604030504040204" pitchFamily="34" charset="-120"/>
                        <a:ea typeface="微軟正黑體" panose="020B0604030504040204" pitchFamily="34" charset="-120"/>
                      </a:endParaRP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5,065</a:t>
                      </a:r>
                      <a:r>
                        <a:rPr lang="zh-TW" altLang="en-US" sz="2200" dirty="0" smtClean="0">
                          <a:solidFill>
                            <a:srgbClr val="FF0000"/>
                          </a:solidFill>
                          <a:latin typeface="微軟正黑體" panose="020B0604030504040204" pitchFamily="34" charset="-120"/>
                          <a:ea typeface="微軟正黑體" panose="020B0604030504040204" pitchFamily="34" charset="-120"/>
                        </a:rPr>
                        <a:t>元 </a:t>
                      </a:r>
                      <a:endParaRPr lang="zh-TW" altLang="en-US" sz="2200" dirty="0" smtClean="0">
                        <a:solidFill>
                          <a:srgbClr val="FF0000"/>
                        </a:solidFill>
                        <a:latin typeface="微軟正黑體" panose="020B0604030504040204" pitchFamily="34" charset="-120"/>
                        <a:ea typeface="微軟正黑體" panose="020B0604030504040204" pitchFamily="34" charset="-120"/>
                      </a:endParaRP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5,065</a:t>
                      </a:r>
                      <a:r>
                        <a:rPr lang="zh-TW" altLang="en-US" sz="2200" dirty="0" smtClean="0">
                          <a:solidFill>
                            <a:srgbClr val="FF0000"/>
                          </a:solidFill>
                          <a:latin typeface="微軟正黑體" panose="020B0604030504040204" pitchFamily="34" charset="-120"/>
                          <a:ea typeface="微軟正黑體" panose="020B0604030504040204" pitchFamily="34" charset="-120"/>
                        </a:rPr>
                        <a:t>元 </a:t>
                      </a:r>
                      <a:endParaRPr lang="zh-TW" altLang="en-US" sz="2200" dirty="0" smtClean="0">
                        <a:solidFill>
                          <a:srgbClr val="FF0000"/>
                        </a:solidFill>
                        <a:latin typeface="微軟正黑體" panose="020B0604030504040204" pitchFamily="34" charset="-120"/>
                        <a:ea typeface="微軟正黑體" panose="020B0604030504040204" pitchFamily="34" charset="-120"/>
                      </a:endParaRPr>
                    </a:p>
                  </a:txBody>
                  <a:tcPr marL="127860" marR="127860" marT="63930" marB="63930" anchor="ctr"/>
                </a:tc>
                <a:extLst>
                  <a:ext uri="{0D108BD9-81ED-4DB2-BD59-A6C34878D82A}">
                    <a16:rowId xmlns:a16="http://schemas.microsoft.com/office/drawing/2014/main" val="10005"/>
                  </a:ext>
                </a:extLst>
              </a:tr>
              <a:tr h="518545">
                <a:tc>
                  <a:txBody>
                    <a:bodyPr/>
                    <a:lstStyle/>
                    <a:p>
                      <a:pPr algn="ctr" fontAlgn="auto"/>
                      <a:r>
                        <a:rPr lang="zh-TW" altLang="en-US" sz="2200" dirty="0" smtClean="0">
                          <a:latin typeface="微軟正黑體" panose="020B0604030504040204" pitchFamily="34" charset="-120"/>
                          <a:ea typeface="微軟正黑體" panose="020B0604030504040204" pitchFamily="34" charset="-120"/>
                        </a:rPr>
                        <a:t>三節慰問</a:t>
                      </a:r>
                      <a:endParaRPr lang="en-US" altLang="zh-TW" sz="2200" dirty="0" smtClean="0">
                        <a:latin typeface="微軟正黑體" panose="020B0604030504040204" pitchFamily="34" charset="-120"/>
                        <a:ea typeface="微軟正黑體" panose="020B0604030504040204" pitchFamily="34" charset="-120"/>
                      </a:endParaRPr>
                    </a:p>
                    <a:p>
                      <a:pPr algn="ctr" fontAlgn="auto"/>
                      <a:r>
                        <a:rPr lang="en-US" altLang="zh-TW" sz="2200" dirty="0" smtClean="0">
                          <a:latin typeface="微軟正黑體" panose="020B0604030504040204" pitchFamily="34" charset="-120"/>
                          <a:ea typeface="微軟正黑體" panose="020B0604030504040204" pitchFamily="34" charset="-120"/>
                        </a:rPr>
                        <a:t>(</a:t>
                      </a:r>
                      <a:r>
                        <a:rPr lang="zh-TW" altLang="en-US" sz="2200" dirty="0" smtClean="0">
                          <a:latin typeface="微軟正黑體" panose="020B0604030504040204" pitchFamily="34" charset="-120"/>
                          <a:ea typeface="微軟正黑體" panose="020B0604030504040204" pitchFamily="34" charset="-120"/>
                        </a:rPr>
                        <a:t>過年、端午、中秋</a:t>
                      </a:r>
                      <a:r>
                        <a:rPr lang="en-US" altLang="zh-TW" sz="2200" dirty="0" smtClean="0">
                          <a:latin typeface="微軟正黑體" panose="020B0604030504040204" pitchFamily="34" charset="-120"/>
                          <a:ea typeface="微軟正黑體" panose="020B0604030504040204" pitchFamily="34" charset="-120"/>
                        </a:rPr>
                        <a:t>) </a:t>
                      </a:r>
                    </a:p>
                  </a:txBody>
                  <a:tcPr marL="127860" marR="127860" marT="63930" marB="63930" anchor="ctr"/>
                </a:tc>
                <a:tc>
                  <a:txBody>
                    <a:bodyPr/>
                    <a:lstStyle/>
                    <a:p>
                      <a:pPr algn="ctr" fontAlgn="auto"/>
                      <a:r>
                        <a:rPr lang="en-US" altLang="zh-TW" sz="2200" dirty="0" smtClean="0">
                          <a:latin typeface="微軟正黑體" panose="020B0604030504040204" pitchFamily="34" charset="-120"/>
                          <a:ea typeface="微軟正黑體" panose="020B0604030504040204" pitchFamily="34" charset="-120"/>
                        </a:rPr>
                        <a:t>1,000</a:t>
                      </a:r>
                      <a:r>
                        <a:rPr lang="zh-TW" altLang="en-US" sz="2200" dirty="0" smtClean="0">
                          <a:latin typeface="微軟正黑體" panose="020B0604030504040204" pitchFamily="34" charset="-120"/>
                          <a:ea typeface="微軟正黑體" panose="020B0604030504040204" pitchFamily="34" charset="-120"/>
                        </a:rPr>
                        <a:t>元</a:t>
                      </a:r>
                      <a:endParaRPr lang="en-US" altLang="zh-TW" sz="2200" dirty="0" smtClean="0">
                        <a:latin typeface="微軟正黑體" panose="020B0604030504040204" pitchFamily="34" charset="-120"/>
                        <a:ea typeface="微軟正黑體" panose="020B0604030504040204" pitchFamily="34" charset="-120"/>
                      </a:endParaRPr>
                    </a:p>
                    <a:p>
                      <a:pPr algn="ctr" fontAlgn="auto"/>
                      <a:r>
                        <a:rPr lang="zh-TW" altLang="en-US" sz="2200" dirty="0" smtClean="0">
                          <a:latin typeface="微軟正黑體" panose="020B0604030504040204" pitchFamily="34" charset="-120"/>
                          <a:ea typeface="微軟正黑體" panose="020B0604030504040204" pitchFamily="34" charset="-120"/>
                        </a:rPr>
                        <a:t>（每戶） </a:t>
                      </a:r>
                    </a:p>
                  </a:txBody>
                  <a:tcPr marL="127860" marR="127860" marT="63930" marB="63930" anchor="ctr"/>
                </a:tc>
                <a:tc>
                  <a:txBody>
                    <a:bodyPr/>
                    <a:lstStyle/>
                    <a:p>
                      <a:pPr algn="ctr" fontAlgn="auto"/>
                      <a:r>
                        <a:rPr lang="en-US" altLang="zh-TW" sz="2200" dirty="0" smtClean="0">
                          <a:latin typeface="微軟正黑體" panose="020B0604030504040204" pitchFamily="34" charset="-120"/>
                          <a:ea typeface="微軟正黑體" panose="020B0604030504040204" pitchFamily="34" charset="-120"/>
                        </a:rPr>
                        <a:t>1,000</a:t>
                      </a:r>
                      <a:r>
                        <a:rPr lang="zh-TW" altLang="en-US" sz="2200" dirty="0" smtClean="0">
                          <a:latin typeface="微軟正黑體" panose="020B0604030504040204" pitchFamily="34" charset="-120"/>
                          <a:ea typeface="微軟正黑體" panose="020B0604030504040204" pitchFamily="34" charset="-120"/>
                        </a:rPr>
                        <a:t>元</a:t>
                      </a:r>
                      <a:endParaRPr lang="en-US" altLang="zh-TW" sz="2200" dirty="0" smtClean="0">
                        <a:latin typeface="微軟正黑體" panose="020B0604030504040204" pitchFamily="34" charset="-120"/>
                        <a:ea typeface="微軟正黑體" panose="020B0604030504040204" pitchFamily="34" charset="-120"/>
                      </a:endParaRPr>
                    </a:p>
                    <a:p>
                      <a:pPr algn="ctr" fontAlgn="auto"/>
                      <a:r>
                        <a:rPr lang="zh-TW" altLang="en-US" sz="2200" dirty="0" smtClean="0">
                          <a:latin typeface="微軟正黑體" panose="020B0604030504040204" pitchFamily="34" charset="-120"/>
                          <a:ea typeface="微軟正黑體" panose="020B0604030504040204" pitchFamily="34" charset="-120"/>
                        </a:rPr>
                        <a:t>（每戶） </a:t>
                      </a:r>
                    </a:p>
                  </a:txBody>
                  <a:tcPr marL="127860" marR="127860" marT="63930" marB="63930" anchor="ctr"/>
                </a:tc>
                <a:tc>
                  <a:txBody>
                    <a:bodyPr/>
                    <a:lstStyle/>
                    <a:p>
                      <a:pPr algn="ctr" fontAlgn="auto"/>
                      <a:r>
                        <a:rPr lang="en-US" altLang="zh-TW" sz="2200" dirty="0" smtClean="0">
                          <a:latin typeface="微軟正黑體" panose="020B0604030504040204" pitchFamily="34" charset="-120"/>
                          <a:ea typeface="微軟正黑體" panose="020B0604030504040204" pitchFamily="34" charset="-120"/>
                        </a:rPr>
                        <a:t>1,000</a:t>
                      </a:r>
                      <a:r>
                        <a:rPr lang="zh-TW" altLang="en-US" sz="2200" dirty="0" smtClean="0">
                          <a:latin typeface="微軟正黑體" panose="020B0604030504040204" pitchFamily="34" charset="-120"/>
                          <a:ea typeface="微軟正黑體" panose="020B0604030504040204" pitchFamily="34" charset="-120"/>
                        </a:rPr>
                        <a:t>元</a:t>
                      </a:r>
                      <a:endParaRPr lang="en-US" altLang="zh-TW" sz="2200" dirty="0" smtClean="0">
                        <a:latin typeface="微軟正黑體" panose="020B0604030504040204" pitchFamily="34" charset="-120"/>
                        <a:ea typeface="微軟正黑體" panose="020B0604030504040204" pitchFamily="34" charset="-120"/>
                      </a:endParaRPr>
                    </a:p>
                    <a:p>
                      <a:pPr algn="ctr" fontAlgn="auto"/>
                      <a:r>
                        <a:rPr lang="zh-TW" altLang="en-US" sz="2200" dirty="0" smtClean="0">
                          <a:latin typeface="微軟正黑體" panose="020B0604030504040204" pitchFamily="34" charset="-120"/>
                          <a:ea typeface="微軟正黑體" panose="020B0604030504040204" pitchFamily="34" charset="-120"/>
                        </a:rPr>
                        <a:t>（每戶） </a:t>
                      </a:r>
                    </a:p>
                  </a:txBody>
                  <a:tcPr marL="127860" marR="127860" marT="63930" marB="63930" anchor="ctr"/>
                </a:tc>
                <a:extLst>
                  <a:ext uri="{0D108BD9-81ED-4DB2-BD59-A6C34878D82A}">
                    <a16:rowId xmlns:a16="http://schemas.microsoft.com/office/drawing/2014/main" val="10006"/>
                  </a:ext>
                </a:extLst>
              </a:tr>
              <a:tr h="518545">
                <a:tc>
                  <a:txBody>
                    <a:bodyPr/>
                    <a:lstStyle/>
                    <a:p>
                      <a:pPr algn="ctr" fontAlgn="auto"/>
                      <a:r>
                        <a:rPr lang="zh-TW" altLang="en-US" sz="2200" dirty="0" smtClean="0">
                          <a:latin typeface="微軟正黑體" panose="020B0604030504040204" pitchFamily="34" charset="-120"/>
                          <a:ea typeface="微軟正黑體" panose="020B0604030504040204" pitchFamily="34" charset="-120"/>
                        </a:rPr>
                        <a:t>老人生活津貼 </a:t>
                      </a: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7,759</a:t>
                      </a:r>
                      <a:r>
                        <a:rPr lang="zh-TW" altLang="en-US" sz="2200" dirty="0" smtClean="0">
                          <a:solidFill>
                            <a:srgbClr val="FF0000"/>
                          </a:solidFill>
                          <a:latin typeface="微軟正黑體" panose="020B0604030504040204" pitchFamily="34" charset="-120"/>
                          <a:ea typeface="微軟正黑體" panose="020B0604030504040204" pitchFamily="34" charset="-120"/>
                        </a:rPr>
                        <a:t>元</a:t>
                      </a:r>
                      <a:endParaRPr lang="zh-TW" altLang="en-US" sz="2200" dirty="0" smtClean="0">
                        <a:solidFill>
                          <a:srgbClr val="FF0000"/>
                        </a:solidFill>
                        <a:latin typeface="微軟正黑體" panose="020B0604030504040204" pitchFamily="34" charset="-120"/>
                        <a:ea typeface="微軟正黑體" panose="020B0604030504040204" pitchFamily="34" charset="-120"/>
                      </a:endParaRP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7,759</a:t>
                      </a:r>
                      <a:r>
                        <a:rPr lang="zh-TW" altLang="en-US" sz="2200" dirty="0" smtClean="0">
                          <a:solidFill>
                            <a:srgbClr val="FF0000"/>
                          </a:solidFill>
                          <a:latin typeface="微軟正黑體" panose="020B0604030504040204" pitchFamily="34" charset="-120"/>
                          <a:ea typeface="微軟正黑體" panose="020B0604030504040204" pitchFamily="34" charset="-120"/>
                        </a:rPr>
                        <a:t>元</a:t>
                      </a:r>
                      <a:endParaRPr lang="zh-TW" altLang="en-US" sz="2200" dirty="0" smtClean="0">
                        <a:solidFill>
                          <a:srgbClr val="FF0000"/>
                        </a:solidFill>
                        <a:latin typeface="微軟正黑體" panose="020B0604030504040204" pitchFamily="34" charset="-120"/>
                        <a:ea typeface="微軟正黑體" panose="020B0604030504040204" pitchFamily="34" charset="-120"/>
                      </a:endParaRPr>
                    </a:p>
                  </a:txBody>
                  <a:tcPr marL="127860" marR="127860" marT="63930" marB="63930" anchor="ctr"/>
                </a:tc>
                <a:tc>
                  <a:txBody>
                    <a:bodyPr/>
                    <a:lstStyle/>
                    <a:p>
                      <a:pPr algn="ctr" fontAlgn="auto"/>
                      <a:r>
                        <a:rPr lang="en-US" altLang="zh-TW" sz="2200" dirty="0" smtClean="0">
                          <a:solidFill>
                            <a:srgbClr val="FF0000"/>
                          </a:solidFill>
                          <a:latin typeface="微軟正黑體" panose="020B0604030504040204" pitchFamily="34" charset="-120"/>
                          <a:ea typeface="微軟正黑體" panose="020B0604030504040204" pitchFamily="34" charset="-120"/>
                        </a:rPr>
                        <a:t>7,759</a:t>
                      </a:r>
                      <a:r>
                        <a:rPr lang="zh-TW" altLang="en-US" sz="2200" dirty="0" smtClean="0">
                          <a:solidFill>
                            <a:srgbClr val="FF0000"/>
                          </a:solidFill>
                          <a:latin typeface="微軟正黑體" panose="020B0604030504040204" pitchFamily="34" charset="-120"/>
                          <a:ea typeface="微軟正黑體" panose="020B0604030504040204" pitchFamily="34" charset="-120"/>
                        </a:rPr>
                        <a:t>元</a:t>
                      </a:r>
                      <a:endParaRPr lang="zh-TW" altLang="en-US" sz="2200" dirty="0" smtClean="0">
                        <a:solidFill>
                          <a:srgbClr val="FF0000"/>
                        </a:solidFill>
                        <a:latin typeface="微軟正黑體" panose="020B0604030504040204" pitchFamily="34" charset="-120"/>
                        <a:ea typeface="微軟正黑體" panose="020B0604030504040204" pitchFamily="34" charset="-120"/>
                      </a:endParaRPr>
                    </a:p>
                  </a:txBody>
                  <a:tcPr marL="127860" marR="127860" marT="63930" marB="63930"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616815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a:latin typeface="微軟正黑體" panose="020B0604030504040204" pitchFamily="34" charset="-120"/>
                <a:ea typeface="微軟正黑體" panose="020B0604030504040204" pitchFamily="34" charset="-120"/>
              </a:rPr>
              <a:t>一、低收入戶有哪些福利？</a:t>
            </a: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6" name="內容版面配置區 5"/>
          <p:cNvSpPr>
            <a:spLocks noGrp="1"/>
          </p:cNvSpPr>
          <p:nvPr>
            <p:ph idx="1"/>
          </p:nvPr>
        </p:nvSpPr>
        <p:spPr/>
        <p:txBody>
          <a:bodyPr/>
          <a:lstStyle/>
          <a:p>
            <a:pPr algn="just">
              <a:lnSpc>
                <a:spcPct val="100000"/>
              </a:lnSpc>
            </a:pPr>
            <a:r>
              <a:rPr lang="en-US" altLang="zh-TW" sz="3600" dirty="0">
                <a:latin typeface="微軟正黑體" panose="020B0604030504040204" pitchFamily="34" charset="-120"/>
                <a:ea typeface="微軟正黑體" panose="020B0604030504040204" pitchFamily="34" charset="-120"/>
                <a:cs typeface="+mj-cs"/>
              </a:rPr>
              <a:t>25</a:t>
            </a:r>
            <a:r>
              <a:rPr lang="zh-TW" altLang="en-US" sz="3600" dirty="0">
                <a:latin typeface="微軟正黑體" panose="020B0604030504040204" pitchFamily="34" charset="-120"/>
                <a:ea typeface="微軟正黑體" panose="020B0604030504040204" pitchFamily="34" charset="-120"/>
                <a:cs typeface="+mj-cs"/>
              </a:rPr>
              <a:t>歲以下子女就讀高中</a:t>
            </a:r>
            <a:r>
              <a:rPr lang="en-US" altLang="zh-TW" sz="3600" dirty="0">
                <a:latin typeface="微軟正黑體" panose="020B0604030504040204" pitchFamily="34" charset="-120"/>
                <a:ea typeface="微軟正黑體" panose="020B0604030504040204" pitchFamily="34" charset="-120"/>
                <a:cs typeface="+mj-cs"/>
              </a:rPr>
              <a:t>(</a:t>
            </a:r>
            <a:r>
              <a:rPr lang="zh-TW" altLang="en-US" sz="3600" dirty="0">
                <a:latin typeface="微軟正黑體" panose="020B0604030504040204" pitchFamily="34" charset="-120"/>
                <a:ea typeface="微軟正黑體" panose="020B0604030504040204" pitchFamily="34" charset="-120"/>
                <a:cs typeface="+mj-cs"/>
              </a:rPr>
              <a:t>職</a:t>
            </a:r>
            <a:r>
              <a:rPr lang="en-US" altLang="zh-TW" sz="3600" dirty="0">
                <a:latin typeface="微軟正黑體" panose="020B0604030504040204" pitchFamily="34" charset="-120"/>
                <a:ea typeface="微軟正黑體" panose="020B0604030504040204" pitchFamily="34" charset="-120"/>
                <a:cs typeface="+mj-cs"/>
              </a:rPr>
              <a:t>)</a:t>
            </a:r>
            <a:r>
              <a:rPr lang="zh-TW" altLang="en-US" sz="3600" dirty="0">
                <a:latin typeface="微軟正黑體" panose="020B0604030504040204" pitchFamily="34" charset="-120"/>
                <a:ea typeface="微軟正黑體" panose="020B0604030504040204" pitchFamily="34" charset="-120"/>
                <a:cs typeface="+mj-cs"/>
              </a:rPr>
              <a:t>以上學校，學雜費</a:t>
            </a:r>
            <a:r>
              <a:rPr lang="zh-TW" altLang="en-US" sz="3600" dirty="0">
                <a:solidFill>
                  <a:srgbClr val="FF0000"/>
                </a:solidFill>
                <a:latin typeface="微軟正黑體" panose="020B0604030504040204" pitchFamily="34" charset="-120"/>
                <a:ea typeface="微軟正黑體" panose="020B0604030504040204" pitchFamily="34" charset="-120"/>
                <a:cs typeface="+mj-cs"/>
              </a:rPr>
              <a:t>全額減免</a:t>
            </a:r>
            <a:r>
              <a:rPr lang="zh-TW" altLang="en-US" sz="3600" dirty="0">
                <a:latin typeface="微軟正黑體" panose="020B0604030504040204" pitchFamily="34" charset="-120"/>
                <a:ea typeface="微軟正黑體" panose="020B0604030504040204" pitchFamily="34" charset="-120"/>
                <a:cs typeface="+mj-cs"/>
              </a:rPr>
              <a:t>。</a:t>
            </a:r>
          </a:p>
          <a:p>
            <a:pPr algn="just">
              <a:lnSpc>
                <a:spcPct val="100000"/>
              </a:lnSpc>
            </a:pPr>
            <a:r>
              <a:rPr lang="zh-TW" altLang="en-US" sz="3600" dirty="0">
                <a:latin typeface="微軟正黑體" panose="020B0604030504040204" pitchFamily="34" charset="-120"/>
                <a:ea typeface="微軟正黑體" panose="020B0604030504040204" pitchFamily="34" charset="-120"/>
                <a:cs typeface="+mj-cs"/>
              </a:rPr>
              <a:t>健保保費</a:t>
            </a:r>
            <a:r>
              <a:rPr lang="zh-TW" altLang="en-US" sz="3600" dirty="0">
                <a:solidFill>
                  <a:srgbClr val="FF0000"/>
                </a:solidFill>
                <a:latin typeface="微軟正黑體" panose="020B0604030504040204" pitchFamily="34" charset="-120"/>
                <a:ea typeface="微軟正黑體" panose="020B0604030504040204" pitchFamily="34" charset="-120"/>
                <a:cs typeface="+mj-cs"/>
              </a:rPr>
              <a:t>全額補助</a:t>
            </a:r>
            <a:r>
              <a:rPr lang="zh-TW" altLang="en-US" sz="3600" dirty="0">
                <a:latin typeface="微軟正黑體" panose="020B0604030504040204" pitchFamily="34" charset="-120"/>
                <a:ea typeface="微軟正黑體" panose="020B0604030504040204" pitchFamily="34" charset="-120"/>
                <a:cs typeface="+mj-cs"/>
              </a:rPr>
              <a:t>。</a:t>
            </a:r>
          </a:p>
          <a:p>
            <a:pPr algn="just">
              <a:lnSpc>
                <a:spcPct val="100000"/>
              </a:lnSpc>
            </a:pPr>
            <a:r>
              <a:rPr lang="zh-TW" altLang="en-US" sz="3600" dirty="0">
                <a:latin typeface="微軟正黑體" panose="020B0604030504040204" pitchFamily="34" charset="-120"/>
                <a:ea typeface="微軟正黑體" panose="020B0604030504040204" pitchFamily="34" charset="-120"/>
                <a:cs typeface="+mj-cs"/>
              </a:rPr>
              <a:t>因疾病、傷害治療所需醫療費用補助。</a:t>
            </a:r>
          </a:p>
          <a:p>
            <a:pPr algn="just">
              <a:lnSpc>
                <a:spcPct val="100000"/>
              </a:lnSpc>
            </a:pPr>
            <a:r>
              <a:rPr lang="zh-TW" altLang="en-US" sz="3600" dirty="0">
                <a:latin typeface="微軟正黑體" panose="020B0604030504040204" pitchFamily="34" charset="-120"/>
                <a:ea typeface="微軟正黑體" panose="020B0604030504040204" pitchFamily="34" charset="-120"/>
                <a:cs typeface="+mj-cs"/>
              </a:rPr>
              <a:t>就業服務、職業訓練、以工代賑。</a:t>
            </a:r>
          </a:p>
          <a:p>
            <a:pPr algn="just">
              <a:lnSpc>
                <a:spcPct val="100000"/>
              </a:lnSpc>
            </a:pPr>
            <a:r>
              <a:rPr lang="zh-TW" altLang="en-US" sz="3600" dirty="0">
                <a:latin typeface="微軟正黑體" panose="020B0604030504040204" pitchFamily="34" charset="-120"/>
                <a:ea typeface="微軟正黑體" panose="020B0604030504040204" pitchFamily="34" charset="-120"/>
                <a:cs typeface="+mj-cs"/>
              </a:rPr>
              <a:t>依列冊低收入戶款別，每月發給生活扶助費或相關補助。</a:t>
            </a:r>
          </a:p>
          <a:p>
            <a:endParaRPr lang="zh-TW" altLang="en-US" sz="3200" dirty="0"/>
          </a:p>
        </p:txBody>
      </p:sp>
    </p:spTree>
    <p:extLst>
      <p:ext uri="{BB962C8B-B14F-4D97-AF65-F5344CB8AC3E}">
        <p14:creationId xmlns:p14="http://schemas.microsoft.com/office/powerpoint/2010/main" val="496244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a:latin typeface="微軟正黑體" panose="020B0604030504040204" pitchFamily="34" charset="-120"/>
                <a:ea typeface="微軟正黑體" panose="020B0604030504040204" pitchFamily="34" charset="-120"/>
              </a:rPr>
              <a:t>二</a:t>
            </a:r>
            <a:r>
              <a:rPr lang="zh-TW" altLang="en-US" sz="3200" b="1" dirty="0" smtClean="0">
                <a:latin typeface="微軟正黑體" panose="020B0604030504040204" pitchFamily="34" charset="-120"/>
                <a:ea typeface="微軟正黑體" panose="020B0604030504040204" pitchFamily="34" charset="-120"/>
              </a:rPr>
              <a:t>、中低</a:t>
            </a:r>
            <a:r>
              <a:rPr lang="zh-TW" altLang="en-US" sz="3200" b="1" dirty="0">
                <a:latin typeface="微軟正黑體" panose="020B0604030504040204" pitchFamily="34" charset="-120"/>
                <a:ea typeface="微軟正黑體" panose="020B0604030504040204" pitchFamily="34" charset="-120"/>
              </a:rPr>
              <a:t>收入戶資格認定</a:t>
            </a:r>
            <a:r>
              <a:rPr lang="zh-TW" altLang="en-US" sz="3200" b="1" dirty="0" smtClean="0">
                <a:latin typeface="微軟正黑體" panose="020B0604030504040204" pitchFamily="34" charset="-120"/>
                <a:ea typeface="微軟正黑體" panose="020B0604030504040204" pitchFamily="34" charset="-120"/>
              </a:rPr>
              <a:t>對象</a:t>
            </a:r>
            <a:endParaRPr lang="zh-TW" altLang="en-US" sz="3200" b="1" dirty="0">
              <a:latin typeface="微軟正黑體" panose="020B0604030504040204" pitchFamily="34" charset="-120"/>
              <a:ea typeface="微軟正黑體" panose="020B0604030504040204" pitchFamily="34" charset="-120"/>
            </a:endParaRP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pPr algn="just">
              <a:lnSpc>
                <a:spcPct val="100000"/>
              </a:lnSpc>
              <a:spcAft>
                <a:spcPts val="1000"/>
              </a:spcAft>
            </a:pPr>
            <a:r>
              <a:rPr lang="zh-TW" altLang="en-US" sz="3600" dirty="0">
                <a:solidFill>
                  <a:schemeClr val="tx1"/>
                </a:solidFill>
                <a:latin typeface="微軟正黑體" panose="020B0604030504040204" pitchFamily="34" charset="-120"/>
                <a:ea typeface="微軟正黑體" panose="020B0604030504040204" pitchFamily="34" charset="-120"/>
                <a:cs typeface="+mj-cs"/>
              </a:rPr>
              <a:t>設籍彰化縣縣民</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者：</a:t>
            </a:r>
            <a:endParaRPr lang="en-US" altLang="zh-TW" sz="3600" dirty="0" smtClean="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Aft>
                <a:spcPts val="1000"/>
              </a:spcAft>
              <a:buFont typeface="+mj-lt"/>
              <a:buAutoNum type="arabicPeriod"/>
            </a:pP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動產</a:t>
            </a:r>
            <a:r>
              <a:rPr lang="zh-TW" altLang="en-US" sz="3600" dirty="0">
                <a:solidFill>
                  <a:schemeClr val="tx1"/>
                </a:solidFill>
                <a:latin typeface="微軟正黑體" panose="020B0604030504040204" pitchFamily="34" charset="-120"/>
                <a:ea typeface="微軟正黑體" panose="020B0604030504040204" pitchFamily="34" charset="-120"/>
                <a:cs typeface="+mj-cs"/>
              </a:rPr>
              <a:t>：</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每年</a:t>
            </a:r>
            <a:r>
              <a:rPr lang="en-US" altLang="zh-TW" sz="3600" dirty="0">
                <a:solidFill>
                  <a:srgbClr val="0070C0"/>
                </a:solidFill>
                <a:latin typeface="微軟正黑體" panose="020B0604030504040204" pitchFamily="34" charset="-120"/>
                <a:ea typeface="微軟正黑體" panose="020B0604030504040204" pitchFamily="34" charset="-120"/>
                <a:cs typeface="+mj-cs"/>
              </a:rPr>
              <a:t>11</a:t>
            </a:r>
            <a:r>
              <a:rPr lang="zh-TW" altLang="en-US" sz="3600" dirty="0">
                <a:solidFill>
                  <a:srgbClr val="0070C0"/>
                </a:solidFill>
                <a:latin typeface="微軟正黑體" panose="020B0604030504040204" pitchFamily="34" charset="-120"/>
                <a:ea typeface="微軟正黑體" panose="020B0604030504040204" pitchFamily="34" charset="-120"/>
                <a:cs typeface="+mj-cs"/>
              </a:rPr>
              <a:t>萬</a:t>
            </a:r>
            <a:r>
              <a:rPr lang="en-US" altLang="zh-TW" sz="3600" dirty="0">
                <a:solidFill>
                  <a:srgbClr val="0070C0"/>
                </a:solidFill>
                <a:latin typeface="微軟正黑體" panose="020B0604030504040204" pitchFamily="34" charset="-120"/>
                <a:ea typeface="微軟正黑體" panose="020B0604030504040204" pitchFamily="34" charset="-120"/>
                <a:cs typeface="+mj-cs"/>
              </a:rPr>
              <a:t>2500</a:t>
            </a:r>
            <a:r>
              <a:rPr lang="zh-TW" altLang="en-US" sz="3600" dirty="0">
                <a:solidFill>
                  <a:srgbClr val="0070C0"/>
                </a:solidFill>
                <a:latin typeface="微軟正黑體" panose="020B0604030504040204" pitchFamily="34" charset="-120"/>
                <a:ea typeface="微軟正黑體" panose="020B0604030504040204" pitchFamily="34" charset="-120"/>
                <a:cs typeface="+mj-cs"/>
              </a:rPr>
              <a:t>元</a:t>
            </a:r>
            <a:r>
              <a:rPr lang="en-US" altLang="zh-TW" sz="3600" dirty="0" smtClean="0">
                <a:solidFill>
                  <a:srgbClr val="0070C0"/>
                </a:solidFill>
                <a:latin typeface="微軟正黑體" panose="020B0604030504040204" pitchFamily="34" charset="-120"/>
                <a:ea typeface="微軟正黑體" panose="020B0604030504040204" pitchFamily="34" charset="-120"/>
                <a:cs typeface="+mj-cs"/>
              </a:rPr>
              <a:t>/</a:t>
            </a:r>
            <a:r>
              <a:rPr lang="zh-TW" altLang="en-US" sz="3600" dirty="0">
                <a:solidFill>
                  <a:srgbClr val="0070C0"/>
                </a:solidFill>
                <a:latin typeface="微軟正黑體" panose="020B0604030504040204" pitchFamily="34" charset="-120"/>
                <a:ea typeface="微軟正黑體" panose="020B0604030504040204" pitchFamily="34" charset="-120"/>
                <a:cs typeface="+mj-cs"/>
              </a:rPr>
              <a:t>人</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a:t>
            </a:r>
            <a:endParaRPr lang="en-US" altLang="zh-TW" sz="3600" dirty="0" smtClean="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Aft>
                <a:spcPts val="1000"/>
              </a:spcAft>
              <a:buFont typeface="+mj-lt"/>
              <a:buAutoNum type="arabicPeriod"/>
            </a:pPr>
            <a:r>
              <a:rPr lang="zh-TW" altLang="en-US" sz="3600" dirty="0">
                <a:solidFill>
                  <a:schemeClr val="tx1"/>
                </a:solidFill>
                <a:latin typeface="微軟正黑體" panose="020B0604030504040204" pitchFamily="34" charset="-120"/>
                <a:ea typeface="微軟正黑體" panose="020B0604030504040204" pitchFamily="34" charset="-120"/>
                <a:cs typeface="+mj-cs"/>
              </a:rPr>
              <a:t>不動產：每</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戶</a:t>
            </a:r>
            <a:r>
              <a:rPr lang="en-US" altLang="zh-TW" sz="3600" dirty="0" smtClean="0">
                <a:solidFill>
                  <a:srgbClr val="0070C0"/>
                </a:solidFill>
                <a:latin typeface="微軟正黑體" panose="020B0604030504040204" pitchFamily="34" charset="-120"/>
                <a:ea typeface="微軟正黑體" panose="020B0604030504040204" pitchFamily="34" charset="-120"/>
                <a:cs typeface="+mj-cs"/>
              </a:rPr>
              <a:t>530</a:t>
            </a:r>
            <a:r>
              <a:rPr lang="zh-TW" altLang="en-US" sz="3600" dirty="0" smtClean="0">
                <a:solidFill>
                  <a:srgbClr val="0070C0"/>
                </a:solidFill>
                <a:latin typeface="微軟正黑體" panose="020B0604030504040204" pitchFamily="34" charset="-120"/>
                <a:ea typeface="微軟正黑體" panose="020B0604030504040204" pitchFamily="34" charset="-120"/>
                <a:cs typeface="+mj-cs"/>
              </a:rPr>
              <a:t>萬</a:t>
            </a:r>
            <a:r>
              <a:rPr lang="zh-TW" altLang="en-US" sz="3600" dirty="0">
                <a:solidFill>
                  <a:srgbClr val="0070C0"/>
                </a:solidFill>
                <a:latin typeface="微軟正黑體" panose="020B0604030504040204" pitchFamily="34" charset="-120"/>
                <a:ea typeface="微軟正黑體" panose="020B0604030504040204" pitchFamily="34" charset="-120"/>
                <a:cs typeface="+mj-cs"/>
              </a:rPr>
              <a:t>元</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a:t>
            </a:r>
            <a:endParaRPr lang="en-US" altLang="zh-TW" sz="3600" dirty="0" smtClean="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Aft>
                <a:spcPts val="1000"/>
              </a:spcAft>
              <a:buFont typeface="+mj-lt"/>
              <a:buAutoNum type="arabicPeriod"/>
            </a:pPr>
            <a:r>
              <a:rPr lang="zh-TW" altLang="en-US" sz="3600" dirty="0">
                <a:solidFill>
                  <a:schemeClr val="tx1"/>
                </a:solidFill>
                <a:latin typeface="微軟正黑體" panose="020B0604030504040204" pitchFamily="34" charset="-120"/>
                <a:ea typeface="微軟正黑體" panose="020B0604030504040204" pitchFamily="34" charset="-120"/>
                <a:cs typeface="+mj-cs"/>
              </a:rPr>
              <a:t>收入：全家總收入平均分配全家人口，</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每</a:t>
            </a:r>
            <a:r>
              <a:rPr lang="zh-TW" altLang="en-US" sz="3600" dirty="0">
                <a:solidFill>
                  <a:schemeClr val="tx1"/>
                </a:solidFill>
                <a:latin typeface="微軟正黑體" panose="020B0604030504040204" pitchFamily="34" charset="-120"/>
                <a:ea typeface="微軟正黑體" panose="020B0604030504040204" pitchFamily="34" charset="-120"/>
                <a:cs typeface="+mj-cs"/>
              </a:rPr>
              <a:t>人每月平均不得</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超過</a:t>
            </a:r>
            <a:r>
              <a:rPr lang="en-US" altLang="zh-TW" sz="3600" dirty="0">
                <a:solidFill>
                  <a:srgbClr val="FF0000"/>
                </a:solidFill>
                <a:latin typeface="微軟正黑體" panose="020B0604030504040204" pitchFamily="34" charset="-120"/>
                <a:ea typeface="微軟正黑體" panose="020B0604030504040204" pitchFamily="34" charset="-120"/>
                <a:cs typeface="+mj-cs"/>
              </a:rPr>
              <a:t>18,582</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元</a:t>
            </a:r>
            <a:r>
              <a:rPr lang="zh-TW" altLang="en-US" sz="3600" dirty="0">
                <a:solidFill>
                  <a:schemeClr val="tx1"/>
                </a:solidFill>
                <a:latin typeface="微軟正黑體" panose="020B0604030504040204" pitchFamily="34" charset="-120"/>
                <a:ea typeface="微軟正黑體" panose="020B0604030504040204" pitchFamily="34" charset="-120"/>
                <a:cs typeface="+mj-cs"/>
              </a:rPr>
              <a:t>。 </a:t>
            </a:r>
          </a:p>
          <a:p>
            <a:r>
              <a:rPr lang="zh-TW" altLang="en-US" sz="3600" dirty="0">
                <a:solidFill>
                  <a:schemeClr val="tx1"/>
                </a:solidFill>
                <a:latin typeface="微軟正黑體" panose="020B0604030504040204" pitchFamily="34" charset="-120"/>
                <a:ea typeface="微軟正黑體" panose="020B0604030504040204" pitchFamily="34" charset="-120"/>
                <a:cs typeface="+mj-cs"/>
              </a:rPr>
              <a:t>            </a:t>
            </a:r>
          </a:p>
          <a:p>
            <a:endParaRPr lang="zh-TW" altLang="en-US" sz="3600" dirty="0"/>
          </a:p>
        </p:txBody>
      </p:sp>
    </p:spTree>
    <p:extLst>
      <p:ext uri="{BB962C8B-B14F-4D97-AF65-F5344CB8AC3E}">
        <p14:creationId xmlns:p14="http://schemas.microsoft.com/office/powerpoint/2010/main" val="6078097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latin typeface="微軟正黑體" panose="020B0604030504040204" pitchFamily="34" charset="-120"/>
                <a:ea typeface="微軟正黑體" panose="020B0604030504040204" pitchFamily="34" charset="-120"/>
              </a:rPr>
              <a:t>二、中低</a:t>
            </a:r>
            <a:r>
              <a:rPr lang="zh-TW" altLang="en-US" sz="3200" b="1" dirty="0">
                <a:latin typeface="微軟正黑體" panose="020B0604030504040204" pitchFamily="34" charset="-120"/>
                <a:ea typeface="微軟正黑體" panose="020B0604030504040204" pitchFamily="34" charset="-120"/>
              </a:rPr>
              <a:t>收入戶有哪些福利？</a:t>
            </a: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6" name="內容版面配置區 5"/>
          <p:cNvSpPr>
            <a:spLocks noGrp="1"/>
          </p:cNvSpPr>
          <p:nvPr>
            <p:ph idx="1"/>
          </p:nvPr>
        </p:nvSpPr>
        <p:spPr/>
        <p:txBody>
          <a:bodyPr/>
          <a:lstStyle/>
          <a:p>
            <a:pPr algn="just">
              <a:lnSpc>
                <a:spcPct val="100000"/>
              </a:lnSpc>
              <a:spcAft>
                <a:spcPts val="1000"/>
              </a:spcAft>
            </a:pPr>
            <a:r>
              <a:rPr lang="zh-TW" altLang="en-US" sz="3400" dirty="0">
                <a:latin typeface="微軟正黑體" panose="020B0604030504040204" pitchFamily="34" charset="-120"/>
                <a:ea typeface="微軟正黑體" panose="020B0604030504040204" pitchFamily="34" charset="-120"/>
                <a:cs typeface="+mj-cs"/>
              </a:rPr>
              <a:t>中低收入戶由中央機關補助健保費二分之一，自付健保費二分之一。</a:t>
            </a:r>
          </a:p>
          <a:p>
            <a:pPr algn="just">
              <a:lnSpc>
                <a:spcPct val="100000"/>
              </a:lnSpc>
              <a:spcAft>
                <a:spcPts val="1000"/>
              </a:spcAft>
            </a:pPr>
            <a:r>
              <a:rPr lang="zh-TW" altLang="en-US" sz="3400" dirty="0">
                <a:latin typeface="微軟正黑體" panose="020B0604030504040204" pitchFamily="34" charset="-120"/>
                <a:ea typeface="微軟正黑體" panose="020B0604030504040204" pitchFamily="34" charset="-120"/>
                <a:cs typeface="+mj-cs"/>
              </a:rPr>
              <a:t>未滿</a:t>
            </a:r>
            <a:r>
              <a:rPr lang="en-US" altLang="zh-TW" sz="3400" dirty="0">
                <a:latin typeface="微軟正黑體" panose="020B0604030504040204" pitchFamily="34" charset="-120"/>
                <a:ea typeface="微軟正黑體" panose="020B0604030504040204" pitchFamily="34" charset="-120"/>
                <a:cs typeface="+mj-cs"/>
              </a:rPr>
              <a:t>18</a:t>
            </a:r>
            <a:r>
              <a:rPr lang="zh-TW" altLang="en-US" sz="3400" dirty="0">
                <a:latin typeface="微軟正黑體" panose="020B0604030504040204" pitchFamily="34" charset="-120"/>
                <a:ea typeface="微軟正黑體" panose="020B0604030504040204" pitchFamily="34" charset="-120"/>
                <a:cs typeface="+mj-cs"/>
              </a:rPr>
              <a:t>歲之兒童及少年全民健康保險自付之</a:t>
            </a:r>
            <a:r>
              <a:rPr lang="zh-TW" altLang="en-US" sz="3400" dirty="0" smtClean="0">
                <a:latin typeface="微軟正黑體" panose="020B0604030504040204" pitchFamily="34" charset="-120"/>
                <a:ea typeface="微軟正黑體" panose="020B0604030504040204" pitchFamily="34" charset="-120"/>
                <a:cs typeface="+mj-cs"/>
              </a:rPr>
              <a:t>保險費。</a:t>
            </a:r>
            <a:endParaRPr lang="zh-TW" altLang="en-US" sz="3400" dirty="0">
              <a:latin typeface="微軟正黑體" panose="020B0604030504040204" pitchFamily="34" charset="-120"/>
              <a:ea typeface="微軟正黑體" panose="020B0604030504040204" pitchFamily="34" charset="-120"/>
              <a:cs typeface="+mj-cs"/>
            </a:endParaRPr>
          </a:p>
          <a:p>
            <a:pPr algn="just">
              <a:lnSpc>
                <a:spcPct val="100000"/>
              </a:lnSpc>
              <a:spcAft>
                <a:spcPts val="1000"/>
              </a:spcAft>
            </a:pPr>
            <a:r>
              <a:rPr lang="zh-TW" altLang="en-US" sz="3400" dirty="0">
                <a:latin typeface="微軟正黑體" panose="020B0604030504040204" pitchFamily="34" charset="-120"/>
                <a:ea typeface="微軟正黑體" panose="020B0604030504040204" pitchFamily="34" charset="-120"/>
                <a:cs typeface="+mj-cs"/>
              </a:rPr>
              <a:t>中低收入戶得申請學雜費減免。</a:t>
            </a:r>
          </a:p>
          <a:p>
            <a:pPr algn="just">
              <a:lnSpc>
                <a:spcPct val="100000"/>
              </a:lnSpc>
              <a:spcAft>
                <a:spcPts val="1000"/>
              </a:spcAft>
            </a:pPr>
            <a:r>
              <a:rPr lang="zh-TW" altLang="en-US" sz="3400" dirty="0">
                <a:latin typeface="微軟正黑體" panose="020B0604030504040204" pitchFamily="34" charset="-120"/>
                <a:ea typeface="微軟正黑體" panose="020B0604030504040204" pitchFamily="34" charset="-120"/>
                <a:cs typeface="+mj-cs"/>
              </a:rPr>
              <a:t>國內經濟發生重大經濟變化時，中央主管機關得視實際需要，針對中低收入戶提供短期生活扶助。 </a:t>
            </a:r>
            <a:endParaRPr lang="zh-TW" altLang="en-US" sz="3400" dirty="0"/>
          </a:p>
        </p:txBody>
      </p:sp>
    </p:spTree>
    <p:extLst>
      <p:ext uri="{BB962C8B-B14F-4D97-AF65-F5344CB8AC3E}">
        <p14:creationId xmlns:p14="http://schemas.microsoft.com/office/powerpoint/2010/main" val="2571856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a:latin typeface="微軟正黑體" panose="020B0604030504040204" pitchFamily="34" charset="-120"/>
                <a:ea typeface="微軟正黑體" panose="020B0604030504040204" pitchFamily="34" charset="-120"/>
              </a:rPr>
              <a:t>二、低收入戶、中低收入戶申請</a:t>
            </a:r>
            <a:r>
              <a:rPr lang="zh-TW" altLang="en-US" sz="3200" b="1" dirty="0" smtClean="0">
                <a:latin typeface="微軟正黑體" panose="020B0604030504040204" pitchFamily="34" charset="-120"/>
                <a:ea typeface="微軟正黑體" panose="020B0604030504040204" pitchFamily="34" charset="-120"/>
              </a:rPr>
              <a:t>條件</a:t>
            </a:r>
            <a:r>
              <a:rPr lang="zh-TW" altLang="en-US" sz="3200" b="1" dirty="0">
                <a:latin typeface="微軟正黑體" panose="020B0604030504040204" pitchFamily="34" charset="-120"/>
                <a:ea typeface="微軟正黑體" panose="020B0604030504040204" pitchFamily="34" charset="-120"/>
              </a:rPr>
              <a:t>－</a:t>
            </a:r>
            <a:r>
              <a:rPr lang="zh-TW" altLang="en-US" sz="3200" b="1" dirty="0" smtClean="0">
                <a:latin typeface="微軟正黑體" panose="020B0604030504040204" pitchFamily="34" charset="-120"/>
                <a:ea typeface="微軟正黑體" panose="020B0604030504040204" pitchFamily="34" charset="-120"/>
              </a:rPr>
              <a:t>家庭</a:t>
            </a:r>
            <a:r>
              <a:rPr lang="zh-TW" altLang="en-US" sz="3200" b="1" dirty="0">
                <a:latin typeface="微軟正黑體" panose="020B0604030504040204" pitchFamily="34" charset="-120"/>
                <a:ea typeface="微軟正黑體" panose="020B0604030504040204" pitchFamily="34" charset="-120"/>
              </a:rPr>
              <a:t>應計算人口</a:t>
            </a: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6" name="內容版面配置區 5"/>
          <p:cNvSpPr>
            <a:spLocks noGrp="1"/>
          </p:cNvSpPr>
          <p:nvPr>
            <p:ph idx="1"/>
          </p:nvPr>
        </p:nvSpPr>
        <p:spPr/>
        <p:txBody>
          <a:bodyPr/>
          <a:lstStyle/>
          <a:p>
            <a:pPr marL="715963" indent="-715963" algn="just">
              <a:lnSpc>
                <a:spcPct val="100000"/>
              </a:lnSpc>
              <a:spcAft>
                <a:spcPts val="1000"/>
              </a:spcAft>
              <a:buFont typeface="+mj-ea"/>
              <a:buAutoNum type="ea1ChtPeriod"/>
            </a:pPr>
            <a:r>
              <a:rPr lang="zh-TW" altLang="en-US" sz="3000" dirty="0">
                <a:latin typeface="微軟正黑體" panose="020B0604030504040204" pitchFamily="34" charset="-120"/>
                <a:ea typeface="微軟正黑體" panose="020B0604030504040204" pitchFamily="34" charset="-120"/>
              </a:rPr>
              <a:t>申請人及</a:t>
            </a:r>
            <a:r>
              <a:rPr lang="zh-TW" altLang="en-US" sz="3000" b="1" u="sng" dirty="0" smtClean="0">
                <a:latin typeface="微軟正黑體" panose="020B0604030504040204" pitchFamily="34" charset="-120"/>
                <a:ea typeface="微軟正黑體" panose="020B0604030504040204" pitchFamily="34" charset="-120"/>
              </a:rPr>
              <a:t>配偶</a:t>
            </a:r>
            <a:endParaRPr lang="en-US" altLang="zh-TW" sz="3000" b="1" u="sng" dirty="0" smtClean="0">
              <a:latin typeface="微軟正黑體" panose="020B0604030504040204" pitchFamily="34" charset="-120"/>
              <a:ea typeface="微軟正黑體" panose="020B0604030504040204" pitchFamily="34" charset="-120"/>
            </a:endParaRPr>
          </a:p>
          <a:p>
            <a:pPr marL="715963" indent="-715963" algn="just">
              <a:lnSpc>
                <a:spcPct val="100000"/>
              </a:lnSpc>
              <a:spcAft>
                <a:spcPts val="1000"/>
              </a:spcAft>
              <a:buFont typeface="+mj-ea"/>
              <a:buAutoNum type="ea1ChtPeriod"/>
            </a:pPr>
            <a:r>
              <a:rPr lang="zh-TW" altLang="en-US" sz="3000" b="1" u="sng" dirty="0">
                <a:latin typeface="微軟正黑體" panose="020B0604030504040204" pitchFamily="34" charset="-120"/>
                <a:ea typeface="微軟正黑體" panose="020B0604030504040204" pitchFamily="34" charset="-120"/>
              </a:rPr>
              <a:t>一親等直系</a:t>
            </a:r>
            <a:r>
              <a:rPr lang="zh-TW" altLang="en-US" sz="3000" b="1" u="sng" dirty="0" smtClean="0">
                <a:latin typeface="微軟正黑體" panose="020B0604030504040204" pitchFamily="34" charset="-120"/>
                <a:ea typeface="微軟正黑體" panose="020B0604030504040204" pitchFamily="34" charset="-120"/>
              </a:rPr>
              <a:t>血親</a:t>
            </a:r>
            <a:r>
              <a:rPr lang="zh-TW" altLang="en-US" sz="3000" dirty="0" smtClean="0">
                <a:latin typeface="微軟正黑體" panose="020B0604030504040204" pitchFamily="34" charset="-120"/>
                <a:ea typeface="微軟正黑體" panose="020B0604030504040204" pitchFamily="34" charset="-120"/>
              </a:rPr>
              <a:t>（例如</a:t>
            </a:r>
            <a:r>
              <a:rPr lang="zh-TW" altLang="en-US" sz="3000" dirty="0">
                <a:latin typeface="微軟正黑體" panose="020B0604030504040204" pitchFamily="34" charset="-120"/>
                <a:ea typeface="微軟正黑體" panose="020B0604030504040204" pitchFamily="34" charset="-120"/>
              </a:rPr>
              <a:t>：父母、</a:t>
            </a:r>
            <a:r>
              <a:rPr lang="zh-TW" altLang="en-US" sz="3000" dirty="0" smtClean="0">
                <a:latin typeface="微軟正黑體" panose="020B0604030504040204" pitchFamily="34" charset="-120"/>
                <a:ea typeface="微軟正黑體" panose="020B0604030504040204" pitchFamily="34" charset="-120"/>
              </a:rPr>
              <a:t>子女</a:t>
            </a:r>
            <a:r>
              <a:rPr lang="zh-TW" altLang="en-US" sz="3000" dirty="0">
                <a:latin typeface="微軟正黑體" panose="020B0604030504040204" pitchFamily="34" charset="-120"/>
                <a:ea typeface="微軟正黑體" panose="020B0604030504040204" pitchFamily="34" charset="-120"/>
              </a:rPr>
              <a:t>）</a:t>
            </a:r>
            <a:endParaRPr lang="en-US" altLang="zh-TW" sz="3000" dirty="0" smtClean="0">
              <a:latin typeface="微軟正黑體" panose="020B0604030504040204" pitchFamily="34" charset="-120"/>
              <a:ea typeface="微軟正黑體" panose="020B0604030504040204" pitchFamily="34" charset="-120"/>
            </a:endParaRPr>
          </a:p>
          <a:p>
            <a:pPr marL="715963" indent="-715963" algn="just">
              <a:lnSpc>
                <a:spcPct val="100000"/>
              </a:lnSpc>
              <a:spcAft>
                <a:spcPts val="1000"/>
              </a:spcAft>
              <a:buFont typeface="+mj-ea"/>
              <a:buAutoNum type="ea1ChtPeriod"/>
            </a:pPr>
            <a:r>
              <a:rPr lang="zh-TW" altLang="en-US" sz="3000" b="1" u="sng" dirty="0">
                <a:latin typeface="微軟正黑體" panose="020B0604030504040204" pitchFamily="34" charset="-120"/>
                <a:ea typeface="微軟正黑體" panose="020B0604030504040204" pitchFamily="34" charset="-120"/>
              </a:rPr>
              <a:t>同一戶籍或共同生活之其他直系</a:t>
            </a:r>
            <a:r>
              <a:rPr lang="zh-TW" altLang="en-US" sz="3000" b="1" u="sng" dirty="0" smtClean="0">
                <a:latin typeface="微軟正黑體" panose="020B0604030504040204" pitchFamily="34" charset="-120"/>
                <a:ea typeface="微軟正黑體" panose="020B0604030504040204" pitchFamily="34" charset="-120"/>
              </a:rPr>
              <a:t>血親</a:t>
            </a:r>
            <a:r>
              <a:rPr lang="zh-TW" altLang="en-US" sz="3000" dirty="0" smtClean="0">
                <a:latin typeface="微軟正黑體" panose="020B0604030504040204" pitchFamily="34" charset="-120"/>
                <a:ea typeface="微軟正黑體" panose="020B0604030504040204" pitchFamily="34" charset="-120"/>
              </a:rPr>
              <a:t>（例如</a:t>
            </a:r>
            <a:r>
              <a:rPr lang="zh-TW" altLang="en-US" sz="3000" dirty="0">
                <a:latin typeface="微軟正黑體" panose="020B0604030504040204" pitchFamily="34" charset="-120"/>
                <a:ea typeface="微軟正黑體" panose="020B0604030504040204" pitchFamily="34" charset="-120"/>
              </a:rPr>
              <a:t>：祖父母、外祖父母、孫子女、外孫</a:t>
            </a:r>
            <a:r>
              <a:rPr lang="zh-TW" altLang="en-US" sz="3000" dirty="0" smtClean="0">
                <a:latin typeface="微軟正黑體" panose="020B0604030504040204" pitchFamily="34" charset="-120"/>
                <a:ea typeface="微軟正黑體" panose="020B0604030504040204" pitchFamily="34" charset="-120"/>
              </a:rPr>
              <a:t>子女</a:t>
            </a:r>
            <a:r>
              <a:rPr lang="zh-TW" altLang="en-US" sz="3000" dirty="0">
                <a:latin typeface="微軟正黑體" panose="020B0604030504040204" pitchFamily="34" charset="-120"/>
                <a:ea typeface="微軟正黑體" panose="020B0604030504040204" pitchFamily="34" charset="-120"/>
              </a:rPr>
              <a:t>）</a:t>
            </a:r>
            <a:endParaRPr lang="en-US" altLang="zh-TW" sz="3000" dirty="0" smtClean="0">
              <a:latin typeface="微軟正黑體" panose="020B0604030504040204" pitchFamily="34" charset="-120"/>
              <a:ea typeface="微軟正黑體" panose="020B0604030504040204" pitchFamily="34" charset="-120"/>
            </a:endParaRPr>
          </a:p>
          <a:p>
            <a:pPr marL="715963" indent="-715963" algn="just">
              <a:lnSpc>
                <a:spcPct val="100000"/>
              </a:lnSpc>
              <a:spcAft>
                <a:spcPts val="1000"/>
              </a:spcAft>
              <a:buFont typeface="+mj-ea"/>
              <a:buAutoNum type="ea1ChtPeriod"/>
            </a:pPr>
            <a:r>
              <a:rPr lang="zh-TW" altLang="en-US" sz="3000" b="1" u="sng" dirty="0">
                <a:latin typeface="微軟正黑體" panose="020B0604030504040204" pitchFamily="34" charset="-120"/>
                <a:ea typeface="微軟正黑體" panose="020B0604030504040204" pitchFamily="34" charset="-120"/>
              </a:rPr>
              <a:t>認列綜合所得稅扶養親屬免稅額之納稅</a:t>
            </a:r>
            <a:r>
              <a:rPr lang="zh-TW" altLang="en-US" sz="3000" b="1" u="sng" dirty="0" smtClean="0">
                <a:latin typeface="微軟正黑體" panose="020B0604030504040204" pitchFamily="34" charset="-120"/>
                <a:ea typeface="微軟正黑體" panose="020B0604030504040204" pitchFamily="34" charset="-120"/>
              </a:rPr>
              <a:t>義</a:t>
            </a:r>
            <a:r>
              <a:rPr lang="zh-TW" altLang="en-US" sz="3000" b="1" u="sng" dirty="0">
                <a:latin typeface="微軟正黑體" panose="020B0604030504040204" pitchFamily="34" charset="-120"/>
                <a:ea typeface="微軟正黑體" panose="020B0604030504040204" pitchFamily="34" charset="-120"/>
              </a:rPr>
              <a:t>務</a:t>
            </a:r>
            <a:r>
              <a:rPr lang="zh-TW" altLang="en-US" sz="3000" b="1" u="sng" dirty="0" smtClean="0">
                <a:latin typeface="微軟正黑體" panose="020B0604030504040204" pitchFamily="34" charset="-120"/>
                <a:ea typeface="微軟正黑體" panose="020B0604030504040204" pitchFamily="34" charset="-120"/>
              </a:rPr>
              <a:t>人</a:t>
            </a:r>
            <a:r>
              <a:rPr lang="zh-TW" altLang="en-US" sz="3000" dirty="0" smtClean="0">
                <a:latin typeface="微軟正黑體" panose="020B0604030504040204" pitchFamily="34" charset="-120"/>
                <a:ea typeface="微軟正黑體" panose="020B0604030504040204" pitchFamily="34" charset="-120"/>
              </a:rPr>
              <a:t>（例如</a:t>
            </a:r>
            <a:r>
              <a:rPr lang="zh-TW" altLang="en-US" sz="3000" dirty="0">
                <a:latin typeface="微軟正黑體" panose="020B0604030504040204" pitchFamily="34" charset="-120"/>
                <a:ea typeface="微軟正黑體" panose="020B0604030504040204" pitchFamily="34" charset="-120"/>
              </a:rPr>
              <a:t>：哥哥在報稅的時候，有列</a:t>
            </a:r>
            <a:r>
              <a:rPr lang="zh-TW" altLang="en-US" sz="3000" dirty="0" smtClean="0">
                <a:latin typeface="微軟正黑體" panose="020B0604030504040204" pitchFamily="34" charset="-120"/>
                <a:ea typeface="微軟正黑體" panose="020B0604030504040204" pitchFamily="34" charset="-120"/>
              </a:rPr>
              <a:t>妹妹為</a:t>
            </a:r>
            <a:r>
              <a:rPr lang="zh-TW" altLang="en-US" sz="3000" dirty="0">
                <a:latin typeface="微軟正黑體" panose="020B0604030504040204" pitchFamily="34" charset="-120"/>
                <a:ea typeface="微軟正黑體" panose="020B0604030504040204" pitchFamily="34" charset="-120"/>
              </a:rPr>
              <a:t>扶養親屬，則妹妹申請低收入戶時，</a:t>
            </a:r>
            <a:r>
              <a:rPr lang="zh-TW" altLang="en-US" sz="3000" dirty="0" smtClean="0">
                <a:latin typeface="微軟正黑體" panose="020B0604030504040204" pitchFamily="34" charset="-120"/>
                <a:ea typeface="微軟正黑體" panose="020B0604030504040204" pitchFamily="34" charset="-120"/>
              </a:rPr>
              <a:t>也要將</a:t>
            </a:r>
            <a:r>
              <a:rPr lang="zh-TW" altLang="en-US" sz="3000" dirty="0">
                <a:latin typeface="微軟正黑體" panose="020B0604030504040204" pitchFamily="34" charset="-120"/>
                <a:ea typeface="微軟正黑體" panose="020B0604030504040204" pitchFamily="34" charset="-120"/>
              </a:rPr>
              <a:t>哥哥納入家庭人口計算</a:t>
            </a:r>
            <a:r>
              <a:rPr lang="zh-TW" altLang="en-US" sz="3000" dirty="0" smtClean="0">
                <a:latin typeface="微軟正黑體" panose="020B0604030504040204" pitchFamily="34" charset="-120"/>
                <a:ea typeface="微軟正黑體" panose="020B0604030504040204" pitchFamily="34" charset="-120"/>
              </a:rPr>
              <a:t>。）</a:t>
            </a:r>
            <a:endParaRPr lang="zh-TW" altLang="en-US" sz="3600" dirty="0">
              <a:latin typeface="標楷體" pitchFamily="65" charset="-120"/>
              <a:ea typeface="標楷體" pitchFamily="65" charset="-120"/>
            </a:endParaRPr>
          </a:p>
          <a:p>
            <a:pPr marL="514350" indent="-514350" algn="just">
              <a:lnSpc>
                <a:spcPct val="100000"/>
              </a:lnSpc>
              <a:spcAft>
                <a:spcPts val="1000"/>
              </a:spcAft>
              <a:buFont typeface="+mj-ea"/>
              <a:buAutoNum type="ea1ChtPeriod"/>
            </a:pPr>
            <a:endParaRPr lang="zh-TW" altLang="en-US" sz="3600" dirty="0">
              <a:latin typeface="標楷體" pitchFamily="65" charset="-120"/>
              <a:ea typeface="標楷體" pitchFamily="65" charset="-120"/>
            </a:endParaRPr>
          </a:p>
          <a:p>
            <a:pPr marL="514350" indent="-514350" algn="just">
              <a:lnSpc>
                <a:spcPct val="100000"/>
              </a:lnSpc>
              <a:spcAft>
                <a:spcPts val="1000"/>
              </a:spcAft>
              <a:buFont typeface="+mj-ea"/>
              <a:buAutoNum type="ea1ChtPeriod"/>
            </a:pPr>
            <a:endParaRPr lang="en-US" altLang="zh-TW" sz="3600" dirty="0" smtClean="0">
              <a:latin typeface="標楷體" pitchFamily="65" charset="-120"/>
              <a:ea typeface="標楷體" pitchFamily="65" charset="-120"/>
            </a:endParaRPr>
          </a:p>
          <a:p>
            <a:pPr marL="514350" indent="-514350" algn="just">
              <a:lnSpc>
                <a:spcPct val="100000"/>
              </a:lnSpc>
              <a:spcAft>
                <a:spcPts val="1000"/>
              </a:spcAft>
              <a:buFont typeface="+mj-ea"/>
              <a:buAutoNum type="ea1ChtPeriod"/>
            </a:pPr>
            <a:endParaRPr lang="zh-TW" altLang="en-US" sz="3600" u="sng" dirty="0">
              <a:latin typeface="標楷體" pitchFamily="65" charset="-120"/>
              <a:ea typeface="標楷體" pitchFamily="65" charset="-120"/>
            </a:endParaRPr>
          </a:p>
          <a:p>
            <a:pPr marL="514350" indent="-514350" algn="just">
              <a:lnSpc>
                <a:spcPct val="100000"/>
              </a:lnSpc>
              <a:spcAft>
                <a:spcPts val="1000"/>
              </a:spcAft>
              <a:buFont typeface="+mj-ea"/>
              <a:buAutoNum type="ea1ChtPeriod"/>
            </a:pPr>
            <a:endParaRPr lang="en-US" altLang="zh-TW" sz="3400" dirty="0" smtClean="0">
              <a:latin typeface="微軟正黑體" panose="020B0604030504040204" pitchFamily="34" charset="-120"/>
              <a:ea typeface="微軟正黑體" panose="020B0604030504040204" pitchFamily="34" charset="-120"/>
            </a:endParaRPr>
          </a:p>
          <a:p>
            <a:pPr marL="0" indent="0" algn="just">
              <a:lnSpc>
                <a:spcPct val="100000"/>
              </a:lnSpc>
              <a:spcAft>
                <a:spcPts val="1000"/>
              </a:spcAft>
              <a:buNone/>
            </a:pPr>
            <a:endParaRPr lang="zh-TW" altLang="en-US" sz="3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86143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hape 146"/>
          <p:cNvSpPr/>
          <p:nvPr/>
        </p:nvSpPr>
        <p:spPr>
          <a:xfrm>
            <a:off x="1975756" y="344379"/>
            <a:ext cx="9405257" cy="792088"/>
          </a:xfrm>
          <a:prstGeom prst="roundRect">
            <a:avLst>
              <a:gd name="adj" fmla="val 19762"/>
            </a:avLst>
          </a:prstGeom>
          <a:solidFill>
            <a:schemeClr val="accent4">
              <a:lumMod val="75000"/>
            </a:schemeClr>
          </a:solidFill>
          <a:ln w="12700">
            <a:miter lim="400000"/>
          </a:ln>
          <a:effectLst>
            <a:outerShdw blurRad="76200" dir="18900000" rotWithShape="0">
              <a:srgbClr val="000000">
                <a:alpha val="80000"/>
              </a:srgbClr>
            </a:outerShdw>
          </a:effectLst>
          <a:extLst>
            <a:ext uri="{C572A759-6A51-4108-AA02-DFA0A04FC94B}">
              <ma14:wrappingTextBoxFlag xmlns:ma14="http://schemas.microsoft.com/office/mac/drawingml/2011/main" xmlns="" val="1"/>
            </a:ext>
          </a:extLst>
        </p:spPr>
        <p:txBody>
          <a:bodyPr lIns="0" tIns="0" rIns="0" bIns="0" anchor="ctr"/>
          <a:lstStyle>
            <a:lvl1pPr defTabSz="152400">
              <a:spcBef>
                <a:spcPts val="900"/>
              </a:spcBef>
              <a:tabLst>
                <a:tab pos="444500" algn="l"/>
              </a:tabLst>
              <a:defRPr sz="2500">
                <a:solidFill>
                  <a:srgbClr val="FFFFFF"/>
                </a:solidFill>
                <a:uFill>
                  <a:solidFill/>
                </a:uFill>
                <a:latin typeface="標楷體"/>
                <a:ea typeface="標楷體"/>
                <a:cs typeface="標楷體"/>
                <a:sym typeface="標楷體"/>
              </a:defRPr>
            </a:lvl1pPr>
          </a:lstStyle>
          <a:p>
            <a:pPr lvl="0" algn="ctr">
              <a:defRPr sz="1800">
                <a:solidFill>
                  <a:srgbClr val="000000"/>
                </a:solidFill>
                <a:uFillTx/>
              </a:defRPr>
            </a:pPr>
            <a:r>
              <a:rPr lang="zh-TW" altLang="en-US" sz="3000" dirty="0">
                <a:solidFill>
                  <a:schemeClr val="bg1"/>
                </a:solidFill>
                <a:latin typeface="微軟正黑體" panose="020B0604030504040204" pitchFamily="34" charset="-120"/>
                <a:ea typeface="微軟正黑體" panose="020B0604030504040204" pitchFamily="34" charset="-120"/>
              </a:rPr>
              <a:t>社會救助通報、福利介紹暨系統操作研習</a:t>
            </a:r>
            <a:r>
              <a:rPr lang="zh-TW" altLang="en-US" sz="3000" dirty="0" smtClean="0">
                <a:solidFill>
                  <a:schemeClr val="bg1"/>
                </a:solidFill>
                <a:latin typeface="微軟正黑體" panose="020B0604030504040204" pitchFamily="34" charset="-120"/>
                <a:ea typeface="微軟正黑體" panose="020B0604030504040204" pitchFamily="34" charset="-120"/>
              </a:rPr>
              <a:t>會－報告綱要</a:t>
            </a:r>
            <a:endParaRPr sz="3000" dirty="0">
              <a:solidFill>
                <a:schemeClr val="bg1"/>
              </a:solidFill>
              <a:latin typeface="微軟正黑體" panose="020B0604030504040204" pitchFamily="34" charset="-120"/>
              <a:ea typeface="微軟正黑體" panose="020B0604030504040204" pitchFamily="34" charset="-120"/>
            </a:endParaRPr>
          </a:p>
        </p:txBody>
      </p:sp>
      <p:pic>
        <p:nvPicPr>
          <p:cNvPr id="13" name="圖片 12" descr="彰化LOGO_13_1080117.png"/>
          <p:cNvPicPr>
            <a:picLocks noChangeAspect="1"/>
          </p:cNvPicPr>
          <p:nvPr/>
        </p:nvPicPr>
        <p:blipFill>
          <a:blip r:embed="rId2" cstate="print"/>
          <a:stretch>
            <a:fillRect/>
          </a:stretch>
        </p:blipFill>
        <p:spPr>
          <a:xfrm>
            <a:off x="227723" y="191020"/>
            <a:ext cx="1093314" cy="993010"/>
          </a:xfrm>
          <a:prstGeom prst="rect">
            <a:avLst/>
          </a:prstGeom>
        </p:spPr>
      </p:pic>
      <p:sp>
        <p:nvSpPr>
          <p:cNvPr id="16" name="內容版面配置區 15"/>
          <p:cNvSpPr>
            <a:spLocks noGrp="1"/>
          </p:cNvSpPr>
          <p:nvPr>
            <p:ph sz="half" idx="1"/>
          </p:nvPr>
        </p:nvSpPr>
        <p:spPr/>
        <p:txBody>
          <a:bodyPr/>
          <a:lstStyle/>
          <a:p>
            <a:pPr marL="0" indent="0">
              <a:buNone/>
            </a:pPr>
            <a:r>
              <a:rPr lang="en-US" altLang="zh-TW" sz="2400" b="1" dirty="0" smtClean="0">
                <a:solidFill>
                  <a:srgbClr val="0070C0"/>
                </a:solidFill>
                <a:latin typeface="微軟正黑體" panose="020B0604030504040204" pitchFamily="34" charset="-120"/>
                <a:ea typeface="微軟正黑體" panose="020B0604030504040204" pitchFamily="34" charset="-120"/>
                <a:cs typeface="+mj-cs"/>
              </a:rPr>
              <a:t>01</a:t>
            </a:r>
            <a:r>
              <a:rPr lang="zh-TW" altLang="en-US" sz="2400" b="1" dirty="0">
                <a:solidFill>
                  <a:srgbClr val="0070C0"/>
                </a:solidFill>
                <a:latin typeface="微軟正黑體" panose="020B0604030504040204" pitchFamily="34" charset="-120"/>
                <a:ea typeface="微軟正黑體" panose="020B0604030504040204" pitchFamily="34" charset="-120"/>
                <a:cs typeface="+mj-cs"/>
              </a:rPr>
              <a:t>：社會救助</a:t>
            </a:r>
            <a:r>
              <a:rPr lang="zh-TW" altLang="en-US" sz="2400" b="1" dirty="0" smtClean="0">
                <a:solidFill>
                  <a:srgbClr val="0070C0"/>
                </a:solidFill>
                <a:latin typeface="微軟正黑體" panose="020B0604030504040204" pitchFamily="34" charset="-120"/>
                <a:ea typeface="微軟正黑體" panose="020B0604030504040204" pitchFamily="34" charset="-120"/>
                <a:cs typeface="+mj-cs"/>
              </a:rPr>
              <a:t>通報</a:t>
            </a:r>
            <a:endParaRPr lang="en-US" altLang="zh-TW" sz="2400" b="1" dirty="0" smtClean="0">
              <a:solidFill>
                <a:srgbClr val="0070C0"/>
              </a:solidFill>
              <a:latin typeface="微軟正黑體" panose="020B0604030504040204" pitchFamily="34" charset="-120"/>
              <a:ea typeface="微軟正黑體" panose="020B0604030504040204" pitchFamily="34" charset="-120"/>
              <a:cs typeface="+mj-cs"/>
            </a:endParaRPr>
          </a:p>
          <a:p>
            <a:pPr>
              <a:spcBef>
                <a:spcPts val="1200"/>
              </a:spcBef>
              <a:buFont typeface="Wingdings" panose="05000000000000000000" pitchFamily="2" charset="2"/>
              <a:buChar char="Ø"/>
            </a:pPr>
            <a:r>
              <a:rPr lang="zh-TW" altLang="en-US" sz="2400" dirty="0" smtClean="0">
                <a:latin typeface="微軟正黑體" panose="020B0604030504040204" pitchFamily="34" charset="-120"/>
                <a:ea typeface="微軟正黑體" panose="020B0604030504040204" pitchFamily="34" charset="-120"/>
                <a:cs typeface="+mj-cs"/>
              </a:rPr>
              <a:t>社會救助法</a:t>
            </a:r>
            <a:endParaRPr lang="en-US" altLang="zh-TW" sz="2400" dirty="0">
              <a:latin typeface="微軟正黑體" panose="020B0604030504040204" pitchFamily="34" charset="-120"/>
              <a:ea typeface="微軟正黑體" panose="020B0604030504040204" pitchFamily="34" charset="-120"/>
              <a:cs typeface="+mj-cs"/>
            </a:endParaRPr>
          </a:p>
          <a:p>
            <a:pPr marL="617538" indent="-342900">
              <a:spcBef>
                <a:spcPts val="1200"/>
              </a:spcBef>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cs typeface="+mj-cs"/>
              </a:rPr>
              <a:t>法令介紹</a:t>
            </a:r>
            <a:endParaRPr lang="en-US" altLang="zh-TW" sz="2400" dirty="0" smtClean="0">
              <a:latin typeface="微軟正黑體" panose="020B0604030504040204" pitchFamily="34" charset="-120"/>
              <a:ea typeface="微軟正黑體" panose="020B0604030504040204" pitchFamily="34" charset="-120"/>
              <a:cs typeface="+mj-cs"/>
            </a:endParaRPr>
          </a:p>
          <a:p>
            <a:pPr marL="617538" indent="-342900">
              <a:spcBef>
                <a:spcPts val="1200"/>
              </a:spcBef>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cs typeface="+mj-cs"/>
              </a:rPr>
              <a:t>通報方式與流程</a:t>
            </a:r>
            <a:endParaRPr lang="en-US" altLang="zh-TW" sz="2400" dirty="0" smtClean="0">
              <a:latin typeface="微軟正黑體" panose="020B0604030504040204" pitchFamily="34" charset="-120"/>
              <a:ea typeface="微軟正黑體" panose="020B0604030504040204" pitchFamily="34" charset="-120"/>
              <a:cs typeface="+mj-cs"/>
            </a:endParaRPr>
          </a:p>
          <a:p>
            <a:pPr marL="617538" indent="-342900">
              <a:spcBef>
                <a:spcPts val="1200"/>
              </a:spcBef>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cs typeface="+mj-cs"/>
              </a:rPr>
              <a:t>服務項目及內容</a:t>
            </a:r>
            <a:endParaRPr lang="en-US" altLang="zh-TW" sz="2400" dirty="0" smtClean="0">
              <a:latin typeface="微軟正黑體" panose="020B0604030504040204" pitchFamily="34" charset="-120"/>
              <a:ea typeface="微軟正黑體" panose="020B0604030504040204" pitchFamily="34" charset="-120"/>
              <a:cs typeface="+mj-cs"/>
            </a:endParaRPr>
          </a:p>
          <a:p>
            <a:pPr marL="617538" indent="-342900">
              <a:spcBef>
                <a:spcPts val="1200"/>
              </a:spcBef>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cs typeface="+mj-cs"/>
              </a:rPr>
              <a:t>跨局處與資源整合</a:t>
            </a:r>
            <a:endParaRPr lang="en-US" altLang="zh-TW" sz="2400" dirty="0" smtClean="0">
              <a:latin typeface="微軟正黑體" panose="020B0604030504040204" pitchFamily="34" charset="-120"/>
              <a:ea typeface="微軟正黑體" panose="020B0604030504040204" pitchFamily="34" charset="-120"/>
              <a:cs typeface="+mj-cs"/>
            </a:endParaRPr>
          </a:p>
          <a:p>
            <a:pPr marL="0" indent="0">
              <a:buNone/>
            </a:pPr>
            <a:r>
              <a:rPr lang="en-US" altLang="zh-TW" sz="2400" b="1" dirty="0" smtClean="0">
                <a:solidFill>
                  <a:srgbClr val="0070C0"/>
                </a:solidFill>
                <a:latin typeface="微軟正黑體" panose="020B0604030504040204" pitchFamily="34" charset="-120"/>
                <a:ea typeface="微軟正黑體" panose="020B0604030504040204" pitchFamily="34" charset="-120"/>
                <a:cs typeface="+mj-cs"/>
              </a:rPr>
              <a:t>03</a:t>
            </a:r>
            <a:r>
              <a:rPr lang="zh-TW" altLang="en-US" sz="2400" b="1" dirty="0" smtClean="0">
                <a:solidFill>
                  <a:srgbClr val="0070C0"/>
                </a:solidFill>
                <a:latin typeface="微軟正黑體" panose="020B0604030504040204" pitchFamily="34" charset="-120"/>
                <a:ea typeface="微軟正黑體" panose="020B0604030504040204" pitchFamily="34" charset="-120"/>
                <a:cs typeface="+mj-cs"/>
              </a:rPr>
              <a:t>：通報系統操作</a:t>
            </a:r>
            <a:endParaRPr lang="en-US" altLang="zh-TW" sz="2400" b="1" dirty="0" smtClean="0">
              <a:solidFill>
                <a:srgbClr val="0070C0"/>
              </a:solidFill>
              <a:latin typeface="微軟正黑體" panose="020B0604030504040204" pitchFamily="34" charset="-120"/>
              <a:ea typeface="微軟正黑體" panose="020B0604030504040204" pitchFamily="34" charset="-120"/>
              <a:cs typeface="+mj-cs"/>
            </a:endParaRPr>
          </a:p>
          <a:p>
            <a:pPr>
              <a:spcBef>
                <a:spcPts val="1200"/>
              </a:spcBef>
              <a:buFont typeface="Wingdings" panose="05000000000000000000" pitchFamily="2" charset="2"/>
              <a:buChar char="Ø"/>
            </a:pPr>
            <a:r>
              <a:rPr lang="zh-TW" altLang="en-US" sz="2400" dirty="0" smtClean="0">
                <a:latin typeface="微軟正黑體" panose="020B0604030504040204" pitchFamily="34" charset="-120"/>
                <a:ea typeface="微軟正黑體" panose="020B0604030504040204" pitchFamily="34" charset="-120"/>
                <a:cs typeface="+mj-cs"/>
              </a:rPr>
              <a:t>福利小幫手</a:t>
            </a:r>
            <a:endParaRPr lang="en-US" altLang="zh-TW" sz="2400" dirty="0" smtClean="0">
              <a:latin typeface="微軟正黑體" panose="020B0604030504040204" pitchFamily="34" charset="-120"/>
              <a:ea typeface="微軟正黑體" panose="020B0604030504040204" pitchFamily="34" charset="-120"/>
              <a:cs typeface="+mj-cs"/>
            </a:endParaRPr>
          </a:p>
          <a:p>
            <a:pPr>
              <a:spcBef>
                <a:spcPts val="1200"/>
              </a:spcBef>
              <a:buFont typeface="Wingdings" panose="05000000000000000000" pitchFamily="2" charset="2"/>
              <a:buChar char="Ø"/>
            </a:pPr>
            <a:r>
              <a:rPr lang="zh-TW" altLang="en-US" sz="2400" dirty="0" smtClean="0">
                <a:latin typeface="微軟正黑體" panose="020B0604030504040204" pitchFamily="34" charset="-120"/>
                <a:ea typeface="微軟正黑體" panose="020B0604030504040204" pitchFamily="34" charset="-120"/>
                <a:cs typeface="+mj-cs"/>
              </a:rPr>
              <a:t>社福通報系統</a:t>
            </a:r>
            <a:endParaRPr lang="en-US" altLang="zh-TW" sz="2400" dirty="0" smtClean="0">
              <a:latin typeface="微軟正黑體" panose="020B0604030504040204" pitchFamily="34" charset="-120"/>
              <a:ea typeface="微軟正黑體" panose="020B0604030504040204" pitchFamily="34" charset="-120"/>
              <a:cs typeface="+mj-cs"/>
            </a:endParaRPr>
          </a:p>
          <a:p>
            <a:endParaRPr lang="en-US" altLang="zh-TW" sz="2400" dirty="0">
              <a:latin typeface="微軟正黑體" panose="020B0604030504040204" pitchFamily="34" charset="-120"/>
              <a:ea typeface="微軟正黑體" panose="020B0604030504040204" pitchFamily="34" charset="-120"/>
              <a:cs typeface="+mj-cs"/>
            </a:endParaRPr>
          </a:p>
          <a:p>
            <a:pPr marL="0" indent="0">
              <a:buNone/>
            </a:pPr>
            <a:endParaRPr lang="zh-TW" altLang="en-US" sz="2400" dirty="0">
              <a:latin typeface="微軟正黑體" panose="020B0604030504040204" pitchFamily="34" charset="-120"/>
              <a:ea typeface="微軟正黑體" panose="020B0604030504040204" pitchFamily="34" charset="-120"/>
              <a:cs typeface="+mj-cs"/>
            </a:endParaRPr>
          </a:p>
        </p:txBody>
      </p:sp>
      <p:sp>
        <p:nvSpPr>
          <p:cNvPr id="17" name="內容版面配置區 16"/>
          <p:cNvSpPr>
            <a:spLocks noGrp="1"/>
          </p:cNvSpPr>
          <p:nvPr>
            <p:ph sz="half" idx="2"/>
          </p:nvPr>
        </p:nvSpPr>
        <p:spPr/>
        <p:txBody>
          <a:bodyPr/>
          <a:lstStyle/>
          <a:p>
            <a:pPr marL="0" indent="0">
              <a:buNone/>
            </a:pPr>
            <a:r>
              <a:rPr lang="en-US" altLang="zh-TW" sz="2400" b="1" dirty="0" smtClean="0">
                <a:solidFill>
                  <a:srgbClr val="0070C0"/>
                </a:solidFill>
                <a:latin typeface="微軟正黑體" panose="020B0604030504040204" pitchFamily="34" charset="-120"/>
                <a:ea typeface="微軟正黑體" panose="020B0604030504040204" pitchFamily="34" charset="-120"/>
                <a:cs typeface="+mj-cs"/>
              </a:rPr>
              <a:t>02</a:t>
            </a:r>
            <a:r>
              <a:rPr lang="zh-TW" altLang="en-US" sz="2400" b="1" dirty="0" smtClean="0">
                <a:solidFill>
                  <a:srgbClr val="0070C0"/>
                </a:solidFill>
                <a:latin typeface="微軟正黑體" panose="020B0604030504040204" pitchFamily="34" charset="-120"/>
                <a:ea typeface="微軟正黑體" panose="020B0604030504040204" pitchFamily="34" charset="-120"/>
                <a:cs typeface="+mj-cs"/>
              </a:rPr>
              <a:t>：社會福利介紹</a:t>
            </a:r>
            <a:endParaRPr lang="en-US" altLang="zh-TW" sz="2400" b="1" dirty="0" smtClean="0">
              <a:solidFill>
                <a:srgbClr val="0070C0"/>
              </a:solidFill>
              <a:latin typeface="微軟正黑體" panose="020B0604030504040204" pitchFamily="34" charset="-120"/>
              <a:ea typeface="微軟正黑體" panose="020B0604030504040204" pitchFamily="34" charset="-120"/>
              <a:cs typeface="+mj-cs"/>
            </a:endParaRPr>
          </a:p>
          <a:p>
            <a:pPr>
              <a:spcBef>
                <a:spcPts val="1800"/>
              </a:spcBef>
              <a:buFont typeface="Wingdings" panose="05000000000000000000" pitchFamily="2" charset="2"/>
              <a:buChar char="u"/>
            </a:pPr>
            <a:r>
              <a:rPr lang="zh-TW" altLang="en-US" sz="2400" dirty="0">
                <a:latin typeface="微軟正黑體" panose="020B0604030504040204" pitchFamily="34" charset="-120"/>
                <a:ea typeface="微軟正黑體" panose="020B0604030504040204" pitchFamily="34" charset="-120"/>
              </a:rPr>
              <a:t>脫貧</a:t>
            </a:r>
            <a:r>
              <a:rPr lang="zh-TW" altLang="en-US" sz="2400" dirty="0" smtClean="0">
                <a:latin typeface="微軟正黑體" panose="020B0604030504040204" pitchFamily="34" charset="-120"/>
                <a:ea typeface="微軟正黑體" panose="020B0604030504040204" pitchFamily="34" charset="-120"/>
              </a:rPr>
              <a:t>方案</a:t>
            </a:r>
            <a:endParaRPr lang="en-US" altLang="zh-TW" sz="2400" dirty="0" smtClean="0">
              <a:latin typeface="微軟正黑體" panose="020B0604030504040204" pitchFamily="34" charset="-120"/>
              <a:ea typeface="微軟正黑體" panose="020B0604030504040204" pitchFamily="34" charset="-120"/>
              <a:cs typeface="+mj-cs"/>
            </a:endParaRPr>
          </a:p>
          <a:p>
            <a:pPr>
              <a:spcBef>
                <a:spcPts val="1800"/>
              </a:spcBef>
              <a:buFont typeface="Wingdings" panose="05000000000000000000" pitchFamily="2" charset="2"/>
              <a:buChar char="Ø"/>
            </a:pPr>
            <a:r>
              <a:rPr lang="zh-TW" altLang="en-US" sz="2400" dirty="0" smtClean="0">
                <a:latin typeface="微軟正黑體" panose="020B0604030504040204" pitchFamily="34" charset="-120"/>
                <a:ea typeface="微軟正黑體" panose="020B0604030504040204" pitchFamily="34" charset="-120"/>
                <a:cs typeface="+mj-cs"/>
              </a:rPr>
              <a:t>低</a:t>
            </a:r>
            <a:r>
              <a:rPr lang="zh-TW" altLang="en-US" sz="2400" dirty="0" smtClean="0">
                <a:latin typeface="微軟正黑體" panose="020B0604030504040204" pitchFamily="34" charset="-120"/>
                <a:ea typeface="微軟正黑體" panose="020B0604030504040204" pitchFamily="34" charset="-120"/>
                <a:cs typeface="+mj-cs"/>
              </a:rPr>
              <a:t>收入戶</a:t>
            </a:r>
            <a:endParaRPr lang="en-US" altLang="zh-TW" sz="2400" dirty="0" smtClean="0">
              <a:latin typeface="微軟正黑體" panose="020B0604030504040204" pitchFamily="34" charset="-120"/>
              <a:ea typeface="微軟正黑體" panose="020B0604030504040204" pitchFamily="34" charset="-120"/>
              <a:cs typeface="+mj-cs"/>
            </a:endParaRPr>
          </a:p>
          <a:p>
            <a:pPr>
              <a:spcBef>
                <a:spcPts val="1800"/>
              </a:spcBef>
              <a:buFont typeface="Wingdings" panose="05000000000000000000" pitchFamily="2" charset="2"/>
              <a:buChar char="Ø"/>
            </a:pPr>
            <a:r>
              <a:rPr lang="zh-TW" altLang="en-US" sz="2400" dirty="0" smtClean="0">
                <a:latin typeface="微軟正黑體" panose="020B0604030504040204" pitchFamily="34" charset="-120"/>
                <a:ea typeface="微軟正黑體" panose="020B0604030504040204" pitchFamily="34" charset="-120"/>
                <a:cs typeface="+mj-cs"/>
              </a:rPr>
              <a:t>中低收入戶</a:t>
            </a:r>
            <a:endParaRPr lang="en-US" altLang="zh-TW" sz="2400" dirty="0" smtClean="0">
              <a:latin typeface="微軟正黑體" panose="020B0604030504040204" pitchFamily="34" charset="-120"/>
              <a:ea typeface="微軟正黑體" panose="020B0604030504040204" pitchFamily="34" charset="-120"/>
              <a:cs typeface="+mj-cs"/>
            </a:endParaRPr>
          </a:p>
          <a:p>
            <a:pPr>
              <a:spcBef>
                <a:spcPts val="1800"/>
              </a:spcBef>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cs typeface="+mj-cs"/>
              </a:rPr>
              <a:t>「急難紓困」（原馬上關懷）專案</a:t>
            </a:r>
          </a:p>
          <a:p>
            <a:pPr>
              <a:spcBef>
                <a:spcPts val="1800"/>
              </a:spcBef>
              <a:buFont typeface="Wingdings" panose="05000000000000000000" pitchFamily="2" charset="2"/>
              <a:buChar char="Ø"/>
            </a:pPr>
            <a:r>
              <a:rPr lang="zh-TW" altLang="en-US" sz="2400" dirty="0" smtClean="0">
                <a:latin typeface="微軟正黑體" panose="020B0604030504040204" pitchFamily="34" charset="-120"/>
                <a:ea typeface="微軟正黑體" panose="020B0604030504040204" pitchFamily="34" charset="-120"/>
                <a:cs typeface="+mj-cs"/>
              </a:rPr>
              <a:t>急難救助</a:t>
            </a:r>
            <a:endParaRPr lang="en-US" altLang="zh-TW" sz="2400" dirty="0" smtClean="0">
              <a:latin typeface="微軟正黑體" panose="020B0604030504040204" pitchFamily="34" charset="-120"/>
              <a:ea typeface="微軟正黑體" panose="020B0604030504040204" pitchFamily="34" charset="-120"/>
              <a:cs typeface="+mj-cs"/>
            </a:endParaRPr>
          </a:p>
          <a:p>
            <a:pPr>
              <a:spcBef>
                <a:spcPts val="1800"/>
              </a:spcBef>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cs typeface="+mj-cs"/>
              </a:rPr>
              <a:t>中低收入戶傷病醫療</a:t>
            </a:r>
          </a:p>
          <a:p>
            <a:pPr>
              <a:spcBef>
                <a:spcPts val="1800"/>
              </a:spcBef>
              <a:buFont typeface="Wingdings" panose="05000000000000000000" pitchFamily="2" charset="2"/>
              <a:buChar char="Ø"/>
            </a:pPr>
            <a:r>
              <a:rPr lang="zh-TW" altLang="en-US" sz="2400" dirty="0">
                <a:latin typeface="微軟正黑體" panose="020B0604030504040204" pitchFamily="34" charset="-120"/>
                <a:ea typeface="微軟正黑體" panose="020B0604030504040204" pitchFamily="34" charset="-120"/>
                <a:cs typeface="+mj-cs"/>
              </a:rPr>
              <a:t>中低收入戶罹患重傷病</a:t>
            </a:r>
            <a:r>
              <a:rPr lang="zh-TW" altLang="en-US" sz="2400" dirty="0" smtClean="0">
                <a:latin typeface="微軟正黑體" panose="020B0604030504040204" pitchFamily="34" charset="-120"/>
                <a:ea typeface="微軟正黑體" panose="020B0604030504040204" pitchFamily="34" charset="-120"/>
                <a:cs typeface="+mj-cs"/>
              </a:rPr>
              <a:t>看護</a:t>
            </a:r>
            <a:endParaRPr lang="zh-TW" altLang="en-US" sz="2400" dirty="0">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725704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a:latin typeface="微軟正黑體" panose="020B0604030504040204" pitchFamily="34" charset="-120"/>
                <a:ea typeface="微軟正黑體" panose="020B0604030504040204" pitchFamily="34" charset="-120"/>
              </a:rPr>
              <a:t>二、低收入戶、中低收入戶申請條件－家庭總收入</a:t>
            </a: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6" name="內容版面配置區 5"/>
          <p:cNvSpPr>
            <a:spLocks noGrp="1"/>
          </p:cNvSpPr>
          <p:nvPr>
            <p:ph idx="1"/>
          </p:nvPr>
        </p:nvSpPr>
        <p:spPr/>
        <p:txBody>
          <a:bodyPr/>
          <a:lstStyle/>
          <a:p>
            <a:pPr marL="715963" indent="-715963" algn="just">
              <a:lnSpc>
                <a:spcPct val="100000"/>
              </a:lnSpc>
              <a:spcAft>
                <a:spcPts val="1000"/>
              </a:spcAft>
              <a:buFont typeface="+mj-ea"/>
              <a:buAutoNum type="ea1ChtPeriod"/>
            </a:pPr>
            <a:r>
              <a:rPr lang="zh-TW" altLang="en-US" sz="3000" b="1" dirty="0">
                <a:latin typeface="微軟正黑體" panose="020B0604030504040204" pitchFamily="34" charset="-120"/>
                <a:ea typeface="微軟正黑體" panose="020B0604030504040204" pitchFamily="34" charset="-120"/>
              </a:rPr>
              <a:t>工作</a:t>
            </a:r>
            <a:r>
              <a:rPr lang="zh-TW" altLang="en-US" sz="3000" b="1" dirty="0" smtClean="0">
                <a:latin typeface="微軟正黑體" panose="020B0604030504040204" pitchFamily="34" charset="-120"/>
                <a:ea typeface="微軟正黑體" panose="020B0604030504040204" pitchFamily="34" charset="-120"/>
              </a:rPr>
              <a:t>收入</a:t>
            </a:r>
            <a:r>
              <a:rPr lang="zh-TW" altLang="en-US" sz="3000" dirty="0" smtClean="0">
                <a:latin typeface="微軟正黑體" panose="020B0604030504040204" pitchFamily="34" charset="-120"/>
                <a:ea typeface="微軟正黑體" panose="020B0604030504040204" pitchFamily="34" charset="-120"/>
              </a:rPr>
              <a:t>（例如</a:t>
            </a:r>
            <a:r>
              <a:rPr lang="zh-TW" altLang="en-US" sz="3000" dirty="0">
                <a:latin typeface="微軟正黑體" panose="020B0604030504040204" pitchFamily="34" charset="-120"/>
                <a:ea typeface="微軟正黑體" panose="020B0604030504040204" pitchFamily="34" charset="-120"/>
              </a:rPr>
              <a:t>：薪資</a:t>
            </a:r>
            <a:r>
              <a:rPr lang="zh-TW" altLang="en-US" sz="3000" dirty="0" smtClean="0">
                <a:latin typeface="微軟正黑體" panose="020B0604030504040204" pitchFamily="34" charset="-120"/>
                <a:ea typeface="微軟正黑體" panose="020B0604030504040204" pitchFamily="34" charset="-120"/>
              </a:rPr>
              <a:t>所得）</a:t>
            </a:r>
            <a:endParaRPr lang="en-US" altLang="zh-TW" sz="3000" dirty="0">
              <a:latin typeface="微軟正黑體" panose="020B0604030504040204" pitchFamily="34" charset="-120"/>
              <a:ea typeface="微軟正黑體" panose="020B0604030504040204" pitchFamily="34" charset="-120"/>
            </a:endParaRPr>
          </a:p>
          <a:p>
            <a:pPr marL="715963" indent="-715963" algn="just">
              <a:lnSpc>
                <a:spcPct val="100000"/>
              </a:lnSpc>
              <a:spcAft>
                <a:spcPts val="1000"/>
              </a:spcAft>
              <a:buFont typeface="+mj-ea"/>
              <a:buAutoNum type="ea1ChtPeriod"/>
            </a:pPr>
            <a:r>
              <a:rPr lang="zh-TW" altLang="en-US" sz="3000" b="1" dirty="0" smtClean="0">
                <a:latin typeface="微軟正黑體" panose="020B0604030504040204" pitchFamily="34" charset="-120"/>
                <a:ea typeface="微軟正黑體" panose="020B0604030504040204" pitchFamily="34" charset="-120"/>
              </a:rPr>
              <a:t>動產及不動產之收益</a:t>
            </a:r>
            <a:r>
              <a:rPr lang="zh-TW" altLang="en-US" sz="3000" dirty="0" smtClean="0">
                <a:latin typeface="微軟正黑體" panose="020B0604030504040204" pitchFamily="34" charset="-120"/>
                <a:ea typeface="微軟正黑體" panose="020B0604030504040204" pitchFamily="34" charset="-120"/>
              </a:rPr>
              <a:t>（例如</a:t>
            </a:r>
            <a:r>
              <a:rPr lang="zh-TW" altLang="en-US" sz="3000" dirty="0">
                <a:latin typeface="微軟正黑體" panose="020B0604030504040204" pitchFamily="34" charset="-120"/>
                <a:ea typeface="微軟正黑體" panose="020B0604030504040204" pitchFamily="34" charset="-120"/>
              </a:rPr>
              <a:t>：利息、股息、租金</a:t>
            </a:r>
            <a:r>
              <a:rPr lang="zh-TW" altLang="en-US" sz="3000" dirty="0" smtClean="0">
                <a:latin typeface="微軟正黑體" panose="020B0604030504040204" pitchFamily="34" charset="-120"/>
                <a:ea typeface="微軟正黑體" panose="020B0604030504040204" pitchFamily="34" charset="-120"/>
              </a:rPr>
              <a:t>收入）</a:t>
            </a:r>
            <a:endParaRPr lang="en-US" altLang="zh-TW" sz="3000" dirty="0">
              <a:latin typeface="微軟正黑體" panose="020B0604030504040204" pitchFamily="34" charset="-120"/>
              <a:ea typeface="微軟正黑體" panose="020B0604030504040204" pitchFamily="34" charset="-120"/>
            </a:endParaRPr>
          </a:p>
          <a:p>
            <a:pPr marL="715963" indent="-715963" algn="just">
              <a:lnSpc>
                <a:spcPct val="100000"/>
              </a:lnSpc>
              <a:spcAft>
                <a:spcPts val="1000"/>
              </a:spcAft>
              <a:buFont typeface="+mj-ea"/>
              <a:buAutoNum type="ea1ChtPeriod"/>
            </a:pPr>
            <a:r>
              <a:rPr lang="zh-TW" altLang="en-US" sz="3000" b="1" dirty="0" smtClean="0">
                <a:latin typeface="微軟正黑體" panose="020B0604030504040204" pitchFamily="34" charset="-120"/>
                <a:ea typeface="微軟正黑體" panose="020B0604030504040204" pitchFamily="34" charset="-120"/>
              </a:rPr>
              <a:t>其他非屬社會救助給付之收入</a:t>
            </a:r>
            <a:r>
              <a:rPr lang="zh-TW" altLang="en-US" sz="3000" dirty="0" smtClean="0">
                <a:latin typeface="微軟正黑體" panose="020B0604030504040204" pitchFamily="34" charset="-120"/>
                <a:ea typeface="微軟正黑體" panose="020B0604030504040204" pitchFamily="34" charset="-120"/>
              </a:rPr>
              <a:t>（如</a:t>
            </a:r>
            <a:r>
              <a:rPr lang="zh-TW" altLang="en-US" sz="3000" dirty="0">
                <a:latin typeface="微軟正黑體" panose="020B0604030504040204" pitchFamily="34" charset="-120"/>
                <a:ea typeface="微軟正黑體" panose="020B0604030504040204" pitchFamily="34" charset="-120"/>
              </a:rPr>
              <a:t>：退休金、保險</a:t>
            </a:r>
            <a:r>
              <a:rPr lang="zh-TW" altLang="en-US" sz="3000" dirty="0" smtClean="0">
                <a:latin typeface="微軟正黑體" panose="020B0604030504040204" pitchFamily="34" charset="-120"/>
                <a:ea typeface="微軟正黑體" panose="020B0604030504040204" pitchFamily="34" charset="-120"/>
              </a:rPr>
              <a:t>給付）</a:t>
            </a:r>
            <a:endParaRPr lang="zh-TW" altLang="en-US" sz="3600" dirty="0">
              <a:latin typeface="標楷體" pitchFamily="65" charset="-120"/>
              <a:ea typeface="標楷體" pitchFamily="65" charset="-120"/>
            </a:endParaRPr>
          </a:p>
          <a:p>
            <a:pPr marL="514350" indent="-514350" algn="just">
              <a:lnSpc>
                <a:spcPct val="100000"/>
              </a:lnSpc>
              <a:spcAft>
                <a:spcPts val="1000"/>
              </a:spcAft>
              <a:buFont typeface="+mj-ea"/>
              <a:buAutoNum type="ea1ChtPeriod"/>
            </a:pPr>
            <a:endParaRPr lang="en-US" altLang="zh-TW" sz="3600" dirty="0" smtClean="0">
              <a:latin typeface="標楷體" pitchFamily="65" charset="-120"/>
              <a:ea typeface="標楷體" pitchFamily="65" charset="-120"/>
            </a:endParaRPr>
          </a:p>
          <a:p>
            <a:pPr marL="514350" indent="-514350" algn="just">
              <a:lnSpc>
                <a:spcPct val="100000"/>
              </a:lnSpc>
              <a:spcAft>
                <a:spcPts val="1000"/>
              </a:spcAft>
              <a:buFont typeface="+mj-ea"/>
              <a:buAutoNum type="ea1ChtPeriod"/>
            </a:pPr>
            <a:endParaRPr lang="zh-TW" altLang="en-US" sz="3600" u="sng" dirty="0">
              <a:latin typeface="標楷體" pitchFamily="65" charset="-120"/>
              <a:ea typeface="標楷體" pitchFamily="65" charset="-120"/>
            </a:endParaRPr>
          </a:p>
          <a:p>
            <a:pPr marL="514350" indent="-514350" algn="just">
              <a:lnSpc>
                <a:spcPct val="100000"/>
              </a:lnSpc>
              <a:spcAft>
                <a:spcPts val="1000"/>
              </a:spcAft>
              <a:buFont typeface="+mj-ea"/>
              <a:buAutoNum type="ea1ChtPeriod"/>
            </a:pPr>
            <a:endParaRPr lang="en-US" altLang="zh-TW" sz="3400" dirty="0" smtClean="0">
              <a:latin typeface="微軟正黑體" panose="020B0604030504040204" pitchFamily="34" charset="-120"/>
              <a:ea typeface="微軟正黑體" panose="020B0604030504040204" pitchFamily="34" charset="-120"/>
            </a:endParaRPr>
          </a:p>
          <a:p>
            <a:pPr marL="0" indent="0" algn="just">
              <a:lnSpc>
                <a:spcPct val="100000"/>
              </a:lnSpc>
              <a:spcAft>
                <a:spcPts val="1000"/>
              </a:spcAft>
              <a:buNone/>
            </a:pPr>
            <a:endParaRPr lang="zh-TW" altLang="en-US" sz="3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76135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0" y="6486808"/>
            <a:ext cx="12192000" cy="37119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TW" altLang="en-US"/>
          </a:p>
        </p:txBody>
      </p:sp>
      <p:pic>
        <p:nvPicPr>
          <p:cNvPr id="10" name="圖片 9" descr="彰化LOGO_13_1080117.png"/>
          <p:cNvPicPr>
            <a:picLocks noChangeAspect="1"/>
          </p:cNvPicPr>
          <p:nvPr/>
        </p:nvPicPr>
        <p:blipFill>
          <a:blip r:embed="rId2" cstate="print"/>
          <a:stretch>
            <a:fillRect/>
          </a:stretch>
        </p:blipFill>
        <p:spPr>
          <a:xfrm>
            <a:off x="227723" y="191020"/>
            <a:ext cx="1093314" cy="993010"/>
          </a:xfrm>
          <a:prstGeom prst="rect">
            <a:avLst/>
          </a:prstGeom>
        </p:spPr>
      </p:pic>
      <p:pic>
        <p:nvPicPr>
          <p:cNvPr id="11" name="Picture 61" descr="未命名"/>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37" t="11610" r="8659" b="13707"/>
          <a:stretch/>
        </p:blipFill>
        <p:spPr bwMode="auto">
          <a:xfrm>
            <a:off x="1975419" y="93445"/>
            <a:ext cx="9144000" cy="661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2193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a:latin typeface="微軟正黑體" panose="020B0604030504040204" pitchFamily="34" charset="-120"/>
                <a:ea typeface="微軟正黑體" panose="020B0604030504040204" pitchFamily="34" charset="-120"/>
              </a:rPr>
              <a:t>三、「急難紓困」（原馬上關懷）專案</a:t>
            </a:r>
          </a:p>
          <a:p>
            <a:r>
              <a:rPr lang="zh-TW" altLang="en-US" sz="3200" b="1" dirty="0" smtClean="0">
                <a:latin typeface="微軟正黑體" panose="020B0604030504040204" pitchFamily="34" charset="-120"/>
                <a:ea typeface="微軟正黑體" panose="020B0604030504040204" pitchFamily="34" charset="-120"/>
              </a:rPr>
              <a:t>補助對象</a:t>
            </a:r>
            <a:endParaRPr lang="zh-TW" altLang="en-US" sz="3200" b="1" dirty="0">
              <a:latin typeface="微軟正黑體" panose="020B0604030504040204" pitchFamily="34" charset="-120"/>
              <a:ea typeface="微軟正黑體" panose="020B0604030504040204" pitchFamily="34" charset="-120"/>
            </a:endParaRPr>
          </a:p>
        </p:txBody>
      </p:sp>
      <p:pic>
        <p:nvPicPr>
          <p:cNvPr id="8" name="圖片 7" descr="彰化LOGO_13_1080117.png"/>
          <p:cNvPicPr>
            <a:picLocks noChangeAspect="1"/>
          </p:cNvPicPr>
          <p:nvPr/>
        </p:nvPicPr>
        <p:blipFill>
          <a:blip r:embed="rId3"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pPr algn="just">
              <a:lnSpc>
                <a:spcPct val="100000"/>
              </a:lnSpc>
              <a:spcBef>
                <a:spcPts val="600"/>
              </a:spcBef>
              <a:spcAft>
                <a:spcPts val="600"/>
              </a:spcAft>
            </a:pPr>
            <a:r>
              <a:rPr lang="zh-TW" altLang="en-US" sz="3200" b="1" dirty="0">
                <a:solidFill>
                  <a:schemeClr val="tx1"/>
                </a:solidFill>
                <a:latin typeface="微軟正黑體" panose="020B0604030504040204" pitchFamily="34" charset="-120"/>
                <a:ea typeface="微軟正黑體" panose="020B0604030504040204" pitchFamily="34" charset="-120"/>
                <a:cs typeface="+mj-cs"/>
              </a:rPr>
              <a:t>家庭主要生計遭下列事項致生活陷困者：</a:t>
            </a:r>
          </a:p>
          <a:p>
            <a:pPr marL="1431925" indent="-533400" algn="just">
              <a:lnSpc>
                <a:spcPct val="100000"/>
              </a:lnSpc>
              <a:spcBef>
                <a:spcPts val="600"/>
              </a:spcBef>
              <a:spcAft>
                <a:spcPts val="600"/>
              </a:spcAft>
              <a:buFont typeface="+mj-lt"/>
              <a:buAutoNum type="arabicPeriod"/>
            </a:pPr>
            <a:r>
              <a:rPr lang="zh-TW" altLang="en-US" sz="3200" dirty="0">
                <a:solidFill>
                  <a:schemeClr val="tx1"/>
                </a:solidFill>
                <a:latin typeface="微軟正黑體" panose="020B0604030504040204" pitchFamily="34" charset="-120"/>
                <a:ea typeface="微軟正黑體" panose="020B0604030504040204" pitchFamily="34" charset="-120"/>
                <a:cs typeface="+mj-cs"/>
              </a:rPr>
              <a:t>死亡</a:t>
            </a:r>
          </a:p>
          <a:p>
            <a:pPr marL="1431925" indent="-533400" algn="just">
              <a:lnSpc>
                <a:spcPct val="100000"/>
              </a:lnSpc>
              <a:spcBef>
                <a:spcPts val="600"/>
              </a:spcBef>
              <a:spcAft>
                <a:spcPts val="600"/>
              </a:spcAft>
              <a:buFont typeface="+mj-lt"/>
              <a:buAutoNum type="arabicPeriod"/>
            </a:pPr>
            <a:r>
              <a:rPr lang="zh-TW" altLang="en-US" sz="3200" dirty="0">
                <a:solidFill>
                  <a:schemeClr val="tx1"/>
                </a:solidFill>
                <a:latin typeface="微軟正黑體" panose="020B0604030504040204" pitchFamily="34" charset="-120"/>
                <a:ea typeface="微軟正黑體" panose="020B0604030504040204" pitchFamily="34" charset="-120"/>
                <a:cs typeface="+mj-cs"/>
              </a:rPr>
              <a:t>失蹤</a:t>
            </a:r>
          </a:p>
          <a:p>
            <a:pPr marL="1431925" indent="-533400" algn="just">
              <a:lnSpc>
                <a:spcPct val="100000"/>
              </a:lnSpc>
              <a:spcBef>
                <a:spcPts val="600"/>
              </a:spcBef>
              <a:spcAft>
                <a:spcPts val="600"/>
              </a:spcAft>
              <a:buFont typeface="+mj-lt"/>
              <a:buAutoNum type="arabicPeriod"/>
            </a:pPr>
            <a:r>
              <a:rPr lang="zh-TW" altLang="en-US" sz="3200" dirty="0">
                <a:solidFill>
                  <a:schemeClr val="tx1"/>
                </a:solidFill>
                <a:latin typeface="微軟正黑體" panose="020B0604030504040204" pitchFamily="34" charset="-120"/>
                <a:ea typeface="微軟正黑體" panose="020B0604030504040204" pitchFamily="34" charset="-120"/>
                <a:cs typeface="+mj-cs"/>
              </a:rPr>
              <a:t>罹患重傷</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病</a:t>
            </a:r>
            <a:endParaRPr lang="en-US" altLang="zh-TW" sz="3200" dirty="0" smtClean="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Bef>
                <a:spcPts val="600"/>
              </a:spcBef>
              <a:spcAft>
                <a:spcPts val="600"/>
              </a:spcAft>
              <a:buFont typeface="+mj-lt"/>
              <a:buAutoNum type="arabicPeriod"/>
            </a:pPr>
            <a:r>
              <a:rPr lang="zh-TW" altLang="en-US" sz="3200" dirty="0">
                <a:solidFill>
                  <a:schemeClr val="tx1"/>
                </a:solidFill>
                <a:latin typeface="微軟正黑體" panose="020B0604030504040204" pitchFamily="34" charset="-120"/>
                <a:ea typeface="微軟正黑體" panose="020B0604030504040204" pitchFamily="34" charset="-120"/>
                <a:cs typeface="+mj-cs"/>
              </a:rPr>
              <a:t>失業</a:t>
            </a:r>
          </a:p>
          <a:p>
            <a:pPr marL="1431925" indent="-533400" algn="just">
              <a:lnSpc>
                <a:spcPct val="100000"/>
              </a:lnSpc>
              <a:spcBef>
                <a:spcPts val="600"/>
              </a:spcBef>
              <a:spcAft>
                <a:spcPts val="600"/>
              </a:spcAft>
              <a:buFont typeface="+mj-lt"/>
              <a:buAutoNum type="arabicPeriod"/>
            </a:pPr>
            <a:r>
              <a:rPr lang="zh-TW" altLang="en-US" sz="3200" dirty="0">
                <a:solidFill>
                  <a:schemeClr val="tx1"/>
                </a:solidFill>
                <a:latin typeface="微軟正黑體" panose="020B0604030504040204" pitchFamily="34" charset="-120"/>
                <a:ea typeface="微軟正黑體" panose="020B0604030504040204" pitchFamily="34" charset="-120"/>
                <a:cs typeface="+mj-cs"/>
              </a:rPr>
              <a:t>其他原因無法</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工作</a:t>
            </a:r>
            <a:endParaRPr lang="en-US" altLang="zh-TW" sz="3200" dirty="0" smtClean="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Bef>
                <a:spcPts val="600"/>
              </a:spcBef>
              <a:spcAft>
                <a:spcPts val="600"/>
              </a:spcAft>
              <a:buFont typeface="+mj-lt"/>
              <a:buAutoNum type="arabicPeriod"/>
            </a:pPr>
            <a:r>
              <a:rPr lang="zh-TW" altLang="en-US" sz="3200" dirty="0">
                <a:solidFill>
                  <a:schemeClr val="tx1"/>
                </a:solidFill>
                <a:latin typeface="微軟正黑體" panose="020B0604030504040204" pitchFamily="34" charset="-120"/>
                <a:ea typeface="微軟正黑體" panose="020B0604030504040204" pitchFamily="34" charset="-120"/>
                <a:cs typeface="+mj-cs"/>
              </a:rPr>
              <a:t>遭逢其它變故 </a:t>
            </a:r>
            <a:endParaRPr lang="zh-TW" altLang="en-US" sz="3600" dirty="0">
              <a:solidFill>
                <a:schemeClr val="tx1"/>
              </a:solidFill>
              <a:latin typeface="微軟正黑體" panose="020B0604030504040204" pitchFamily="34" charset="-120"/>
              <a:ea typeface="微軟正黑體" panose="020B0604030504040204" pitchFamily="34" charset="-120"/>
              <a:cs typeface="+mj-cs"/>
            </a:endParaRPr>
          </a:p>
          <a:p>
            <a:endParaRPr lang="zh-TW" altLang="en-US" sz="3600" dirty="0"/>
          </a:p>
        </p:txBody>
      </p:sp>
    </p:spTree>
    <p:extLst>
      <p:ext uri="{BB962C8B-B14F-4D97-AF65-F5344CB8AC3E}">
        <p14:creationId xmlns:p14="http://schemas.microsoft.com/office/powerpoint/2010/main" val="1201409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a:latin typeface="微軟正黑體" panose="020B0604030504040204" pitchFamily="34" charset="-120"/>
                <a:ea typeface="微軟正黑體" panose="020B0604030504040204" pitchFamily="34" charset="-120"/>
              </a:rPr>
              <a:t>三、「急難紓困」（原馬上關懷）專案</a:t>
            </a:r>
          </a:p>
          <a:p>
            <a:r>
              <a:rPr lang="zh-TW" altLang="en-US" sz="3200" b="1" dirty="0" smtClean="0">
                <a:latin typeface="微軟正黑體" panose="020B0604030504040204" pitchFamily="34" charset="-120"/>
                <a:ea typeface="微軟正黑體" panose="020B0604030504040204" pitchFamily="34" charset="-120"/>
              </a:rPr>
              <a:t>補助內容</a:t>
            </a:r>
            <a:endParaRPr lang="zh-TW" altLang="en-US" sz="3200" b="1" dirty="0">
              <a:latin typeface="微軟正黑體" panose="020B0604030504040204" pitchFamily="34" charset="-120"/>
              <a:ea typeface="微軟正黑體" panose="020B0604030504040204" pitchFamily="34" charset="-120"/>
            </a:endParaRP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pPr algn="just">
              <a:lnSpc>
                <a:spcPct val="100000"/>
              </a:lnSpc>
              <a:spcBef>
                <a:spcPts val="600"/>
              </a:spcBef>
              <a:spcAft>
                <a:spcPts val="600"/>
              </a:spcAft>
            </a:pPr>
            <a:r>
              <a:rPr lang="zh-TW" altLang="en-US" sz="3600" dirty="0">
                <a:solidFill>
                  <a:schemeClr val="tx1"/>
                </a:solidFill>
                <a:latin typeface="微軟正黑體" panose="020B0604030504040204" pitchFamily="34" charset="-120"/>
                <a:ea typeface="微軟正黑體" panose="020B0604030504040204" pitchFamily="34" charset="-120"/>
                <a:cs typeface="+mj-cs"/>
              </a:rPr>
              <a:t>公所受理後，由公所啟動</a:t>
            </a:r>
            <a:r>
              <a:rPr lang="zh-TW" altLang="en-US" sz="3600" dirty="0">
                <a:solidFill>
                  <a:srgbClr val="FF0000"/>
                </a:solidFill>
                <a:latin typeface="微軟正黑體" panose="020B0604030504040204" pitchFamily="34" charset="-120"/>
                <a:ea typeface="微軟正黑體" panose="020B0604030504040204" pitchFamily="34" charset="-120"/>
                <a:cs typeface="+mj-cs"/>
              </a:rPr>
              <a:t>三人訪視小組</a:t>
            </a:r>
            <a:r>
              <a:rPr lang="zh-TW" altLang="en-US" sz="3600" dirty="0">
                <a:solidFill>
                  <a:schemeClr val="tx1"/>
                </a:solidFill>
                <a:latin typeface="微軟正黑體" panose="020B0604030504040204" pitchFamily="34" charset="-120"/>
                <a:ea typeface="微軟正黑體" panose="020B0604030504040204" pitchFamily="34" charset="-120"/>
                <a:cs typeface="+mj-cs"/>
              </a:rPr>
              <a:t>前往評估審核後，再由公所認定核予急難救助金。</a:t>
            </a:r>
          </a:p>
          <a:p>
            <a:pPr algn="just">
              <a:lnSpc>
                <a:spcPct val="100000"/>
              </a:lnSpc>
              <a:spcBef>
                <a:spcPts val="600"/>
              </a:spcBef>
              <a:spcAft>
                <a:spcPts val="600"/>
              </a:spcAft>
            </a:pPr>
            <a:endParaRPr lang="zh-TW" altLang="en-US" sz="3600" dirty="0">
              <a:solidFill>
                <a:schemeClr val="tx1"/>
              </a:solidFill>
              <a:latin typeface="微軟正黑體" panose="020B0604030504040204" pitchFamily="34" charset="-120"/>
              <a:ea typeface="微軟正黑體" panose="020B0604030504040204" pitchFamily="34" charset="-120"/>
              <a:cs typeface="+mj-cs"/>
            </a:endParaRPr>
          </a:p>
          <a:p>
            <a:pPr algn="just">
              <a:lnSpc>
                <a:spcPct val="100000"/>
              </a:lnSpc>
              <a:spcBef>
                <a:spcPts val="600"/>
              </a:spcBef>
              <a:spcAft>
                <a:spcPts val="600"/>
              </a:spcAft>
            </a:pPr>
            <a:r>
              <a:rPr lang="en-US" altLang="zh-TW" sz="3600" dirty="0" smtClean="0">
                <a:solidFill>
                  <a:srgbClr val="FF0000"/>
                </a:solidFill>
                <a:latin typeface="微軟正黑體" panose="020B0604030504040204" pitchFamily="34" charset="-120"/>
                <a:ea typeface="微軟正黑體" panose="020B0604030504040204" pitchFamily="34" charset="-120"/>
                <a:cs typeface="+mj-cs"/>
              </a:rPr>
              <a:t>※</a:t>
            </a:r>
            <a:r>
              <a:rPr lang="zh-TW" altLang="en-US" sz="3600" dirty="0">
                <a:solidFill>
                  <a:srgbClr val="FF0000"/>
                </a:solidFill>
                <a:latin typeface="微軟正黑體" panose="020B0604030504040204" pitchFamily="34" charset="-120"/>
                <a:ea typeface="微軟正黑體" panose="020B0604030504040204" pitchFamily="34" charset="-120"/>
                <a:cs typeface="+mj-cs"/>
              </a:rPr>
              <a:t> </a:t>
            </a:r>
            <a:r>
              <a:rPr lang="zh-TW" altLang="en-US" sz="3600" dirty="0" smtClean="0">
                <a:solidFill>
                  <a:srgbClr val="FF0000"/>
                </a:solidFill>
                <a:latin typeface="微軟正黑體" panose="020B0604030504040204" pitchFamily="34" charset="-120"/>
                <a:ea typeface="微軟正黑體" panose="020B0604030504040204" pitchFamily="34" charset="-120"/>
                <a:cs typeface="+mj-cs"/>
              </a:rPr>
              <a:t>注意事項</a:t>
            </a:r>
            <a:r>
              <a:rPr lang="zh-TW" altLang="en-US" sz="3600" dirty="0">
                <a:solidFill>
                  <a:srgbClr val="FF0000"/>
                </a:solidFill>
                <a:latin typeface="微軟正黑體" panose="020B0604030504040204" pitchFamily="34" charset="-120"/>
                <a:ea typeface="微軟正黑體" panose="020B0604030504040204" pitchFamily="34" charset="-120"/>
                <a:cs typeface="+mj-cs"/>
              </a:rPr>
              <a:t>：</a:t>
            </a:r>
          </a:p>
          <a:p>
            <a:pPr marL="533400" algn="just">
              <a:lnSpc>
                <a:spcPct val="100000"/>
              </a:lnSpc>
              <a:spcBef>
                <a:spcPts val="600"/>
              </a:spcBef>
              <a:spcAft>
                <a:spcPts val="600"/>
              </a:spcAft>
            </a:pP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急難</a:t>
            </a:r>
            <a:r>
              <a:rPr lang="zh-TW" altLang="en-US" sz="3600" dirty="0">
                <a:solidFill>
                  <a:schemeClr val="tx1"/>
                </a:solidFill>
                <a:latin typeface="微軟正黑體" panose="020B0604030504040204" pitchFamily="34" charset="-120"/>
                <a:ea typeface="微軟正黑體" panose="020B0604030504040204" pitchFamily="34" charset="-120"/>
                <a:cs typeface="+mj-cs"/>
              </a:rPr>
              <a:t>事由及生活陷困，於事實發生後</a:t>
            </a:r>
            <a:r>
              <a:rPr lang="zh-TW" altLang="en-US" sz="3600" dirty="0">
                <a:solidFill>
                  <a:srgbClr val="FF0000"/>
                </a:solidFill>
                <a:latin typeface="微軟正黑體" panose="020B0604030504040204" pitchFamily="34" charset="-120"/>
                <a:ea typeface="微軟正黑體" panose="020B0604030504040204" pitchFamily="34" charset="-120"/>
                <a:cs typeface="+mj-cs"/>
              </a:rPr>
              <a:t>三個月內</a:t>
            </a:r>
            <a:r>
              <a:rPr lang="zh-TW" altLang="en-US" sz="3600" dirty="0">
                <a:solidFill>
                  <a:schemeClr val="tx1"/>
                </a:solidFill>
                <a:latin typeface="微軟正黑體" panose="020B0604030504040204" pitchFamily="34" charset="-120"/>
                <a:ea typeface="微軟正黑體" panose="020B0604030504040204" pitchFamily="34" charset="-120"/>
                <a:cs typeface="+mj-cs"/>
              </a:rPr>
              <a:t>提出申請。 </a:t>
            </a:r>
          </a:p>
        </p:txBody>
      </p:sp>
    </p:spTree>
    <p:extLst>
      <p:ext uri="{BB962C8B-B14F-4D97-AF65-F5344CB8AC3E}">
        <p14:creationId xmlns:p14="http://schemas.microsoft.com/office/powerpoint/2010/main" val="21201319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latin typeface="微軟正黑體" panose="020B0604030504040204" pitchFamily="34" charset="-120"/>
                <a:ea typeface="微軟正黑體" panose="020B0604030504040204" pitchFamily="34" charset="-120"/>
              </a:rPr>
              <a:t>四、急難救助補助對象</a:t>
            </a:r>
            <a:r>
              <a:rPr lang="en-US" altLang="zh-TW" sz="3200" b="1" dirty="0" smtClean="0">
                <a:latin typeface="微軟正黑體" panose="020B0604030504040204" pitchFamily="34" charset="-120"/>
                <a:ea typeface="微軟正黑體" panose="020B0604030504040204" pitchFamily="34" charset="-120"/>
              </a:rPr>
              <a:t>(1)</a:t>
            </a:r>
            <a:endParaRPr lang="zh-TW" altLang="en-US" sz="3200" b="1" dirty="0">
              <a:latin typeface="微軟正黑體" panose="020B0604030504040204" pitchFamily="34" charset="-120"/>
              <a:ea typeface="微軟正黑體" panose="020B0604030504040204" pitchFamily="34" charset="-120"/>
            </a:endParaRP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pPr algn="just">
              <a:lnSpc>
                <a:spcPct val="100000"/>
              </a:lnSpc>
              <a:spcBef>
                <a:spcPts val="600"/>
              </a:spcBef>
              <a:spcAft>
                <a:spcPts val="600"/>
              </a:spcAft>
            </a:pPr>
            <a:r>
              <a:rPr lang="zh-TW" altLang="en-US" sz="3000" b="1" dirty="0">
                <a:solidFill>
                  <a:schemeClr val="tx1"/>
                </a:solidFill>
                <a:latin typeface="微軟正黑體" panose="020B0604030504040204" pitchFamily="34" charset="-120"/>
                <a:ea typeface="微軟正黑體" panose="020B0604030504040204" pitchFamily="34" charset="-120"/>
                <a:cs typeface="+mj-cs"/>
              </a:rPr>
              <a:t>設籍彰化縣縣民者</a:t>
            </a:r>
            <a:r>
              <a:rPr lang="zh-TW" altLang="en-US" sz="3000" b="1" dirty="0" smtClean="0">
                <a:solidFill>
                  <a:schemeClr val="tx1"/>
                </a:solidFill>
                <a:latin typeface="微軟正黑體" panose="020B0604030504040204" pitchFamily="34" charset="-120"/>
                <a:ea typeface="微軟正黑體" panose="020B0604030504040204" pitchFamily="34" charset="-120"/>
                <a:cs typeface="+mj-cs"/>
              </a:rPr>
              <a:t>：</a:t>
            </a:r>
            <a:endParaRPr lang="zh-TW" altLang="en-US" sz="3000" dirty="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Bef>
                <a:spcPts val="600"/>
              </a:spcBef>
              <a:spcAft>
                <a:spcPts val="600"/>
              </a:spcAft>
              <a:buFont typeface="+mj-lt"/>
              <a:buAutoNum type="arabicPeriod"/>
            </a:pPr>
            <a:r>
              <a:rPr lang="zh-TW" altLang="en-US" sz="3000" dirty="0">
                <a:solidFill>
                  <a:schemeClr val="tx1"/>
                </a:solidFill>
                <a:latin typeface="微軟正黑體" panose="020B0604030504040204" pitchFamily="34" charset="-120"/>
                <a:ea typeface="微軟正黑體" panose="020B0604030504040204" pitchFamily="34" charset="-120"/>
                <a:cs typeface="+mj-cs"/>
              </a:rPr>
              <a:t>戶內人口死亡無力殮葬者。</a:t>
            </a:r>
          </a:p>
          <a:p>
            <a:pPr marL="1431925" indent="-533400" algn="just">
              <a:lnSpc>
                <a:spcPct val="100000"/>
              </a:lnSpc>
              <a:spcBef>
                <a:spcPts val="600"/>
              </a:spcBef>
              <a:spcAft>
                <a:spcPts val="600"/>
              </a:spcAft>
              <a:buFont typeface="+mj-lt"/>
              <a:buAutoNum type="arabicPeriod"/>
            </a:pPr>
            <a:r>
              <a:rPr lang="zh-TW" altLang="en-US" sz="3000" dirty="0">
                <a:solidFill>
                  <a:schemeClr val="tx1"/>
                </a:solidFill>
                <a:latin typeface="微軟正黑體" panose="020B0604030504040204" pitchFamily="34" charset="-120"/>
                <a:ea typeface="微軟正黑體" panose="020B0604030504040204" pitchFamily="34" charset="-120"/>
                <a:cs typeface="+mj-cs"/>
              </a:rPr>
              <a:t>戶內人口遭受意外傷害或罹患重病，致生活陷困者。</a:t>
            </a:r>
          </a:p>
          <a:p>
            <a:pPr marL="1431925" indent="-533400" algn="just">
              <a:lnSpc>
                <a:spcPct val="100000"/>
              </a:lnSpc>
              <a:spcBef>
                <a:spcPts val="600"/>
              </a:spcBef>
              <a:spcAft>
                <a:spcPts val="600"/>
              </a:spcAft>
              <a:buFont typeface="+mj-lt"/>
              <a:buAutoNum type="arabicPeriod"/>
            </a:pPr>
            <a:r>
              <a:rPr lang="zh-TW" altLang="en-US" sz="3000" dirty="0">
                <a:solidFill>
                  <a:schemeClr val="tx1"/>
                </a:solidFill>
                <a:latin typeface="微軟正黑體" panose="020B0604030504040204" pitchFamily="34" charset="-120"/>
                <a:ea typeface="微軟正黑體" panose="020B0604030504040204" pitchFamily="34" charset="-120"/>
                <a:cs typeface="+mj-cs"/>
              </a:rPr>
              <a:t>家庭主要生計者，失業、失蹤、應徵集召集入營</a:t>
            </a:r>
            <a:r>
              <a:rPr lang="zh-TW" altLang="en-US" sz="3000" dirty="0" smtClean="0">
                <a:solidFill>
                  <a:schemeClr val="tx1"/>
                </a:solidFill>
                <a:latin typeface="微軟正黑體" panose="020B0604030504040204" pitchFamily="34" charset="-120"/>
                <a:ea typeface="微軟正黑體" panose="020B0604030504040204" pitchFamily="34" charset="-120"/>
                <a:cs typeface="+mj-cs"/>
              </a:rPr>
              <a:t>服兵役或</a:t>
            </a:r>
            <a:r>
              <a:rPr lang="zh-TW" altLang="en-US" sz="3000" dirty="0">
                <a:solidFill>
                  <a:schemeClr val="tx1"/>
                </a:solidFill>
                <a:latin typeface="微軟正黑體" panose="020B0604030504040204" pitchFamily="34" charset="-120"/>
                <a:ea typeface="微軟正黑體" panose="020B0604030504040204" pitchFamily="34" charset="-120"/>
                <a:cs typeface="+mj-cs"/>
              </a:rPr>
              <a:t>替代役現役、入獄服刑、因案羈押、依法拘禁或</a:t>
            </a:r>
            <a:r>
              <a:rPr lang="zh-TW" altLang="en-US" sz="3000" dirty="0" smtClean="0">
                <a:solidFill>
                  <a:schemeClr val="tx1"/>
                </a:solidFill>
                <a:latin typeface="微軟正黑體" panose="020B0604030504040204" pitchFamily="34" charset="-120"/>
                <a:ea typeface="微軟正黑體" panose="020B0604030504040204" pitchFamily="34" charset="-120"/>
                <a:cs typeface="+mj-cs"/>
              </a:rPr>
              <a:t>其他原因</a:t>
            </a:r>
            <a:r>
              <a:rPr lang="zh-TW" altLang="en-US" sz="3000" dirty="0">
                <a:solidFill>
                  <a:schemeClr val="tx1"/>
                </a:solidFill>
                <a:latin typeface="微軟正黑體" panose="020B0604030504040204" pitchFamily="34" charset="-120"/>
                <a:ea typeface="微軟正黑體" panose="020B0604030504040204" pitchFamily="34" charset="-120"/>
                <a:cs typeface="+mj-cs"/>
              </a:rPr>
              <a:t>，無法工作致生活陷困者。</a:t>
            </a:r>
          </a:p>
          <a:p>
            <a:pPr marL="1431925" indent="-533400" algn="just">
              <a:lnSpc>
                <a:spcPct val="100000"/>
              </a:lnSpc>
              <a:spcBef>
                <a:spcPts val="600"/>
              </a:spcBef>
              <a:spcAft>
                <a:spcPts val="600"/>
              </a:spcAft>
              <a:buFont typeface="+mj-lt"/>
              <a:buAutoNum type="arabicPeriod"/>
            </a:pPr>
            <a:r>
              <a:rPr lang="zh-TW" altLang="en-US" sz="3000" dirty="0">
                <a:solidFill>
                  <a:schemeClr val="tx1"/>
                </a:solidFill>
                <a:latin typeface="微軟正黑體" panose="020B0604030504040204" pitchFamily="34" charset="-120"/>
                <a:ea typeface="微軟正黑體" panose="020B0604030504040204" pitchFamily="34" charset="-120"/>
                <a:cs typeface="+mj-cs"/>
              </a:rPr>
              <a:t>財產或存款帳戶因遭強制執行、凍結或其它原因未能</a:t>
            </a:r>
            <a:r>
              <a:rPr lang="zh-TW" altLang="en-US" sz="3000" dirty="0" smtClean="0">
                <a:solidFill>
                  <a:schemeClr val="tx1"/>
                </a:solidFill>
                <a:latin typeface="微軟正黑體" panose="020B0604030504040204" pitchFamily="34" charset="-120"/>
                <a:ea typeface="微軟正黑體" panose="020B0604030504040204" pitchFamily="34" charset="-120"/>
                <a:cs typeface="+mj-cs"/>
              </a:rPr>
              <a:t>及時</a:t>
            </a:r>
            <a:r>
              <a:rPr lang="zh-TW" altLang="en-US" sz="3000" dirty="0">
                <a:solidFill>
                  <a:schemeClr val="tx1"/>
                </a:solidFill>
                <a:latin typeface="微軟正黑體" panose="020B0604030504040204" pitchFamily="34" charset="-120"/>
                <a:ea typeface="微軟正黑體" panose="020B0604030504040204" pitchFamily="34" charset="-120"/>
                <a:cs typeface="+mj-cs"/>
              </a:rPr>
              <a:t>運用，致生活陷困者</a:t>
            </a:r>
            <a:r>
              <a:rPr lang="zh-TW" altLang="en-US" sz="3000" dirty="0" smtClean="0">
                <a:solidFill>
                  <a:schemeClr val="tx1"/>
                </a:solidFill>
                <a:latin typeface="微軟正黑體" panose="020B0604030504040204" pitchFamily="34" charset="-120"/>
                <a:ea typeface="微軟正黑體" panose="020B0604030504040204" pitchFamily="34" charset="-120"/>
                <a:cs typeface="+mj-cs"/>
              </a:rPr>
              <a:t>。</a:t>
            </a:r>
            <a:endParaRPr lang="zh-TW" altLang="en-US" sz="3000" dirty="0">
              <a:solidFill>
                <a:schemeClr val="tx1"/>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835445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latin typeface="微軟正黑體" panose="020B0604030504040204" pitchFamily="34" charset="-120"/>
                <a:ea typeface="微軟正黑體" panose="020B0604030504040204" pitchFamily="34" charset="-120"/>
              </a:rPr>
              <a:t>四、急難救助補助對象</a:t>
            </a:r>
            <a:r>
              <a:rPr lang="en-US" altLang="zh-TW" sz="3200" b="1" dirty="0" smtClean="0">
                <a:latin typeface="微軟正黑體" panose="020B0604030504040204" pitchFamily="34" charset="-120"/>
                <a:ea typeface="微軟正黑體" panose="020B0604030504040204" pitchFamily="34" charset="-120"/>
              </a:rPr>
              <a:t>(2)</a:t>
            </a:r>
            <a:endParaRPr lang="zh-TW" altLang="en-US" sz="3200" b="1" dirty="0">
              <a:latin typeface="微軟正黑體" panose="020B0604030504040204" pitchFamily="34" charset="-120"/>
              <a:ea typeface="微軟正黑體" panose="020B0604030504040204" pitchFamily="34" charset="-120"/>
            </a:endParaRP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pPr algn="just">
              <a:lnSpc>
                <a:spcPct val="100000"/>
              </a:lnSpc>
              <a:spcBef>
                <a:spcPts val="600"/>
              </a:spcBef>
              <a:spcAft>
                <a:spcPts val="600"/>
              </a:spcAft>
            </a:pPr>
            <a:r>
              <a:rPr lang="zh-TW" altLang="en-US" sz="3200" b="1" dirty="0">
                <a:solidFill>
                  <a:schemeClr val="tx1"/>
                </a:solidFill>
                <a:latin typeface="微軟正黑體" panose="020B0604030504040204" pitchFamily="34" charset="-120"/>
                <a:ea typeface="微軟正黑體" panose="020B0604030504040204" pitchFamily="34" charset="-120"/>
                <a:cs typeface="+mj-cs"/>
              </a:rPr>
              <a:t>設籍彰化縣縣民者</a:t>
            </a:r>
            <a:r>
              <a:rPr lang="zh-TW" altLang="en-US" sz="3200" b="1" dirty="0" smtClean="0">
                <a:solidFill>
                  <a:schemeClr val="tx1"/>
                </a:solidFill>
                <a:latin typeface="微軟正黑體" panose="020B0604030504040204" pitchFamily="34" charset="-120"/>
                <a:ea typeface="微軟正黑體" panose="020B0604030504040204" pitchFamily="34" charset="-120"/>
                <a:cs typeface="+mj-cs"/>
              </a:rPr>
              <a:t>：</a:t>
            </a:r>
            <a:endParaRPr lang="zh-TW" altLang="en-US" sz="3200" dirty="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Bef>
                <a:spcPts val="600"/>
              </a:spcBef>
              <a:spcAft>
                <a:spcPts val="600"/>
              </a:spcAft>
              <a:buFont typeface="+mj-lt"/>
              <a:buAutoNum type="arabicPeriod" startAt="5"/>
            </a:pPr>
            <a:r>
              <a:rPr lang="zh-TW" altLang="en-US" sz="3200" dirty="0">
                <a:solidFill>
                  <a:schemeClr val="tx1"/>
                </a:solidFill>
                <a:latin typeface="微軟正黑體" panose="020B0604030504040204" pitchFamily="34" charset="-120"/>
                <a:ea typeface="微軟正黑體" panose="020B0604030504040204" pitchFamily="34" charset="-120"/>
                <a:cs typeface="+mj-cs"/>
              </a:rPr>
              <a:t>其他因遭遇重大變故，致生活陷困，經訪視評估確有</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救助</a:t>
            </a:r>
            <a:r>
              <a:rPr lang="zh-TW" altLang="en-US" sz="3200" dirty="0">
                <a:solidFill>
                  <a:schemeClr val="tx1"/>
                </a:solidFill>
                <a:latin typeface="微軟正黑體" panose="020B0604030504040204" pitchFamily="34" charset="-120"/>
                <a:ea typeface="微軟正黑體" panose="020B0604030504040204" pitchFamily="34" charset="-120"/>
                <a:cs typeface="+mj-cs"/>
              </a:rPr>
              <a:t>需要者。</a:t>
            </a:r>
          </a:p>
          <a:p>
            <a:pPr marL="1431925" indent="-533400" algn="just">
              <a:lnSpc>
                <a:spcPct val="100000"/>
              </a:lnSpc>
              <a:spcBef>
                <a:spcPts val="600"/>
              </a:spcBef>
              <a:spcAft>
                <a:spcPts val="600"/>
              </a:spcAft>
              <a:buFont typeface="+mj-lt"/>
              <a:buAutoNum type="arabicPeriod" startAt="5"/>
            </a:pPr>
            <a:r>
              <a:rPr lang="zh-TW" altLang="en-US" sz="3200" dirty="0">
                <a:solidFill>
                  <a:schemeClr val="tx1"/>
                </a:solidFill>
                <a:latin typeface="微軟正黑體" panose="020B0604030504040204" pitchFamily="34" charset="-120"/>
                <a:ea typeface="微軟正黑體" panose="020B0604030504040204" pitchFamily="34" charset="-120"/>
                <a:cs typeface="+mj-cs"/>
              </a:rPr>
              <a:t>已申請福利項目或保險給付，尚未核准期間，生活</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陷於困境</a:t>
            </a:r>
            <a:r>
              <a:rPr lang="zh-TW" altLang="en-US" sz="3200" dirty="0">
                <a:solidFill>
                  <a:schemeClr val="tx1"/>
                </a:solidFill>
                <a:latin typeface="微軟正黑體" panose="020B0604030504040204" pitchFamily="34" charset="-120"/>
                <a:ea typeface="微軟正黑體" panose="020B0604030504040204" pitchFamily="34" charset="-120"/>
                <a:cs typeface="+mj-cs"/>
              </a:rPr>
              <a:t>者</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a:t>
            </a:r>
            <a:endParaRPr lang="en-US" altLang="zh-TW" sz="3200" dirty="0" smtClean="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Bef>
                <a:spcPts val="600"/>
              </a:spcBef>
              <a:spcAft>
                <a:spcPts val="600"/>
              </a:spcAft>
              <a:buFont typeface="+mj-lt"/>
              <a:buAutoNum type="arabicPeriod" startAt="5"/>
            </a:pPr>
            <a:r>
              <a:rPr lang="zh-TW" altLang="en-US" sz="3200" dirty="0">
                <a:solidFill>
                  <a:schemeClr val="tx1"/>
                </a:solidFill>
                <a:latin typeface="微軟正黑體" panose="020B0604030504040204" pitchFamily="34" charset="-120"/>
                <a:ea typeface="微軟正黑體" panose="020B0604030504040204" pitchFamily="34" charset="-120"/>
                <a:cs typeface="+mj-cs"/>
              </a:rPr>
              <a:t>其他：流落本縣之他縣民，缺乏車資及餐費無法返鄉者</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a:t>
            </a:r>
            <a:endParaRPr lang="zh-TW" altLang="en-US" sz="3200" dirty="0">
              <a:solidFill>
                <a:schemeClr val="tx1"/>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490954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a:latin typeface="微軟正黑體" panose="020B0604030504040204" pitchFamily="34" charset="-120"/>
                <a:ea typeface="微軟正黑體" panose="020B0604030504040204" pitchFamily="34" charset="-120"/>
              </a:rPr>
              <a:t>四</a:t>
            </a:r>
            <a:r>
              <a:rPr lang="zh-TW" altLang="en-US" sz="3200" b="1" dirty="0" smtClean="0">
                <a:latin typeface="微軟正黑體" panose="020B0604030504040204" pitchFamily="34" charset="-120"/>
                <a:ea typeface="微軟正黑體" panose="020B0604030504040204" pitchFamily="34" charset="-120"/>
              </a:rPr>
              <a:t>、急難救助補助內容</a:t>
            </a:r>
            <a:endParaRPr lang="zh-TW" altLang="en-US" sz="3200" b="1" dirty="0">
              <a:latin typeface="微軟正黑體" panose="020B0604030504040204" pitchFamily="34" charset="-120"/>
              <a:ea typeface="微軟正黑體" panose="020B0604030504040204" pitchFamily="34" charset="-120"/>
            </a:endParaRP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pPr algn="ctr">
              <a:lnSpc>
                <a:spcPct val="100000"/>
              </a:lnSpc>
              <a:spcBef>
                <a:spcPts val="600"/>
              </a:spcBef>
              <a:spcAft>
                <a:spcPts val="600"/>
              </a:spcAft>
            </a:pPr>
            <a:r>
              <a:rPr lang="zh-TW" altLang="en-US" sz="3600" dirty="0">
                <a:solidFill>
                  <a:schemeClr val="tx1"/>
                </a:solidFill>
                <a:latin typeface="微軟正黑體" panose="020B0604030504040204" pitchFamily="34" charset="-120"/>
                <a:ea typeface="微軟正黑體" panose="020B0604030504040204" pitchFamily="34" charset="-120"/>
                <a:cs typeface="+mj-cs"/>
              </a:rPr>
              <a:t>依</a:t>
            </a:r>
            <a:r>
              <a:rPr lang="zh-TW" altLang="en-US" sz="3600" dirty="0">
                <a:solidFill>
                  <a:srgbClr val="FF0000"/>
                </a:solidFill>
                <a:latin typeface="微軟正黑體" panose="020B0604030504040204" pitchFamily="34" charset="-120"/>
                <a:ea typeface="微軟正黑體" panose="020B0604030504040204" pitchFamily="34" charset="-120"/>
                <a:cs typeface="+mj-cs"/>
              </a:rPr>
              <a:t>縣府</a:t>
            </a:r>
            <a:r>
              <a:rPr lang="zh-TW" altLang="en-US" sz="3600" dirty="0">
                <a:solidFill>
                  <a:schemeClr val="tx1"/>
                </a:solidFill>
                <a:latin typeface="微軟正黑體" panose="020B0604030504040204" pitchFamily="34" charset="-120"/>
                <a:ea typeface="微軟正黑體" panose="020B0604030504040204" pitchFamily="34" charset="-120"/>
                <a:cs typeface="+mj-cs"/>
              </a:rPr>
              <a:t>承辦員評估審核，再行撥款。</a:t>
            </a:r>
          </a:p>
          <a:p>
            <a:pPr algn="just">
              <a:lnSpc>
                <a:spcPct val="100000"/>
              </a:lnSpc>
              <a:spcBef>
                <a:spcPts val="600"/>
              </a:spcBef>
              <a:spcAft>
                <a:spcPts val="600"/>
              </a:spcAft>
            </a:pPr>
            <a:endParaRPr lang="zh-TW" altLang="en-US" sz="3600" dirty="0">
              <a:solidFill>
                <a:schemeClr val="tx1"/>
              </a:solidFill>
              <a:latin typeface="微軟正黑體" panose="020B0604030504040204" pitchFamily="34" charset="-120"/>
              <a:ea typeface="微軟正黑體" panose="020B0604030504040204" pitchFamily="34" charset="-120"/>
              <a:cs typeface="+mj-cs"/>
            </a:endParaRPr>
          </a:p>
          <a:p>
            <a:pPr algn="just">
              <a:lnSpc>
                <a:spcPct val="100000"/>
              </a:lnSpc>
              <a:spcBef>
                <a:spcPts val="600"/>
              </a:spcBef>
              <a:spcAft>
                <a:spcPts val="600"/>
              </a:spcAft>
            </a:pPr>
            <a:r>
              <a:rPr lang="en-US" altLang="zh-TW" sz="3600" dirty="0" smtClean="0">
                <a:solidFill>
                  <a:srgbClr val="FF0000"/>
                </a:solidFill>
                <a:latin typeface="微軟正黑體" panose="020B0604030504040204" pitchFamily="34" charset="-120"/>
                <a:ea typeface="微軟正黑體" panose="020B0604030504040204" pitchFamily="34" charset="-120"/>
                <a:cs typeface="+mj-cs"/>
              </a:rPr>
              <a:t>※</a:t>
            </a:r>
            <a:r>
              <a:rPr lang="zh-TW" altLang="en-US" sz="3600" dirty="0">
                <a:solidFill>
                  <a:srgbClr val="FF0000"/>
                </a:solidFill>
                <a:latin typeface="微軟正黑體" panose="020B0604030504040204" pitchFamily="34" charset="-120"/>
                <a:ea typeface="微軟正黑體" panose="020B0604030504040204" pitchFamily="34" charset="-120"/>
                <a:cs typeface="+mj-cs"/>
              </a:rPr>
              <a:t> </a:t>
            </a:r>
            <a:r>
              <a:rPr lang="zh-TW" altLang="en-US" sz="3600" dirty="0" smtClean="0">
                <a:solidFill>
                  <a:srgbClr val="FF0000"/>
                </a:solidFill>
                <a:latin typeface="微軟正黑體" panose="020B0604030504040204" pitchFamily="34" charset="-120"/>
                <a:ea typeface="微軟正黑體" panose="020B0604030504040204" pitchFamily="34" charset="-120"/>
                <a:cs typeface="+mj-cs"/>
              </a:rPr>
              <a:t>注意事項</a:t>
            </a:r>
            <a:r>
              <a:rPr lang="zh-TW" altLang="en-US" sz="3600" dirty="0">
                <a:solidFill>
                  <a:srgbClr val="FF0000"/>
                </a:solidFill>
                <a:latin typeface="微軟正黑體" panose="020B0604030504040204" pitchFamily="34" charset="-120"/>
                <a:ea typeface="微軟正黑體" panose="020B0604030504040204" pitchFamily="34" charset="-120"/>
                <a:cs typeface="+mj-cs"/>
              </a:rPr>
              <a:t>：</a:t>
            </a:r>
          </a:p>
          <a:p>
            <a:pPr algn="ctr">
              <a:lnSpc>
                <a:spcPct val="100000"/>
              </a:lnSpc>
              <a:spcBef>
                <a:spcPts val="600"/>
              </a:spcBef>
              <a:spcAft>
                <a:spcPts val="600"/>
              </a:spcAft>
            </a:pPr>
            <a:r>
              <a:rPr lang="zh-TW" altLang="en-US" sz="3600" dirty="0">
                <a:solidFill>
                  <a:schemeClr val="tx1"/>
                </a:solidFill>
                <a:latin typeface="微軟正黑體" panose="020B0604030504040204" pitchFamily="34" charset="-120"/>
                <a:ea typeface="微軟正黑體" panose="020B0604030504040204" pitchFamily="34" charset="-120"/>
                <a:cs typeface="+mj-cs"/>
              </a:rPr>
              <a:t>於事實發生後</a:t>
            </a:r>
            <a:r>
              <a:rPr lang="zh-TW" altLang="en-US" sz="3600" dirty="0">
                <a:solidFill>
                  <a:srgbClr val="FF0000"/>
                </a:solidFill>
                <a:latin typeface="微軟正黑體" panose="020B0604030504040204" pitchFamily="34" charset="-120"/>
                <a:ea typeface="微軟正黑體" panose="020B0604030504040204" pitchFamily="34" charset="-120"/>
                <a:cs typeface="+mj-cs"/>
              </a:rPr>
              <a:t>三個月內</a:t>
            </a:r>
            <a:r>
              <a:rPr lang="zh-TW" altLang="en-US" sz="3600" dirty="0">
                <a:solidFill>
                  <a:schemeClr val="tx1"/>
                </a:solidFill>
                <a:latin typeface="微軟正黑體" panose="020B0604030504040204" pitchFamily="34" charset="-120"/>
                <a:ea typeface="微軟正黑體" panose="020B0604030504040204" pitchFamily="34" charset="-120"/>
                <a:cs typeface="+mj-cs"/>
              </a:rPr>
              <a:t>提出申請</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a:t>
            </a:r>
            <a:endParaRPr lang="zh-TW" altLang="en-US" sz="3600" dirty="0">
              <a:solidFill>
                <a:schemeClr val="tx1"/>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16438705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a:latin typeface="微軟正黑體" panose="020B0604030504040204" pitchFamily="34" charset="-120"/>
                <a:ea typeface="微軟正黑體" panose="020B0604030504040204" pitchFamily="34" charset="-120"/>
              </a:rPr>
              <a:t>五、中低收入戶傷病醫療補助對象</a:t>
            </a: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pPr algn="just">
              <a:lnSpc>
                <a:spcPct val="100000"/>
              </a:lnSpc>
              <a:spcAft>
                <a:spcPts val="1000"/>
              </a:spcAft>
            </a:pPr>
            <a:r>
              <a:rPr lang="zh-TW" altLang="en-US" sz="3200" dirty="0">
                <a:solidFill>
                  <a:schemeClr val="tx1"/>
                </a:solidFill>
                <a:latin typeface="微軟正黑體" panose="020B0604030504040204" pitchFamily="34" charset="-120"/>
                <a:ea typeface="微軟正黑體" panose="020B0604030504040204" pitchFamily="34" charset="-120"/>
                <a:cs typeface="+mj-cs"/>
              </a:rPr>
              <a:t>設籍彰化縣縣民</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者：</a:t>
            </a:r>
            <a:endParaRPr lang="en-US" altLang="zh-TW" sz="3200" dirty="0" smtClean="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Aft>
                <a:spcPts val="1000"/>
              </a:spcAft>
              <a:buFont typeface="+mj-lt"/>
              <a:buAutoNum type="arabicPeriod"/>
            </a:pPr>
            <a:r>
              <a:rPr lang="zh-TW" altLang="en-US" sz="3200" dirty="0">
                <a:solidFill>
                  <a:srgbClr val="FF0000"/>
                </a:solidFill>
                <a:latin typeface="微軟正黑體" panose="020B0604030504040204" pitchFamily="34" charset="-120"/>
                <a:ea typeface="微軟正黑體" panose="020B0604030504040204" pitchFamily="34" charset="-120"/>
                <a:cs typeface="+mj-cs"/>
              </a:rPr>
              <a:t>低收入戶</a:t>
            </a:r>
            <a:r>
              <a:rPr lang="zh-TW" altLang="en-US" sz="3200" dirty="0">
                <a:solidFill>
                  <a:schemeClr val="tx1"/>
                </a:solidFill>
                <a:latin typeface="微軟正黑體" panose="020B0604030504040204" pitchFamily="34" charset="-120"/>
                <a:ea typeface="微軟正黑體" panose="020B0604030504040204" pitchFamily="34" charset="-120"/>
                <a:cs typeface="+mj-cs"/>
              </a:rPr>
              <a:t>之傷、病患者。</a:t>
            </a:r>
          </a:p>
          <a:p>
            <a:pPr marL="1431925" indent="-533400" algn="just">
              <a:lnSpc>
                <a:spcPct val="100000"/>
              </a:lnSpc>
              <a:spcAft>
                <a:spcPts val="1000"/>
              </a:spcAft>
              <a:buFont typeface="+mj-lt"/>
              <a:buAutoNum type="arabicPeriod"/>
            </a:pPr>
            <a:r>
              <a:rPr lang="zh-TW" altLang="en-US" sz="3200" dirty="0">
                <a:solidFill>
                  <a:srgbClr val="FF0000"/>
                </a:solidFill>
                <a:latin typeface="微軟正黑體" panose="020B0604030504040204" pitchFamily="34" charset="-120"/>
                <a:ea typeface="微軟正黑體" panose="020B0604030504040204" pitchFamily="34" charset="-120"/>
                <a:cs typeface="+mj-cs"/>
              </a:rPr>
              <a:t>中低收入戶</a:t>
            </a:r>
            <a:r>
              <a:rPr lang="zh-TW" altLang="en-US" sz="3200" dirty="0">
                <a:solidFill>
                  <a:schemeClr val="tx1"/>
                </a:solidFill>
                <a:latin typeface="微軟正黑體" panose="020B0604030504040204" pitchFamily="34" charset="-120"/>
                <a:ea typeface="微軟正黑體" panose="020B0604030504040204" pitchFamily="34" charset="-120"/>
                <a:cs typeface="+mj-cs"/>
              </a:rPr>
              <a:t>患嚴重傷、病，其所需醫療費用非其</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本人或</a:t>
            </a:r>
            <a:r>
              <a:rPr lang="zh-TW" altLang="en-US" sz="3200" dirty="0">
                <a:solidFill>
                  <a:schemeClr val="tx1"/>
                </a:solidFill>
                <a:latin typeface="微軟正黑體" panose="020B0604030504040204" pitchFamily="34" charset="-120"/>
                <a:ea typeface="微軟正黑體" panose="020B0604030504040204" pitchFamily="34" charset="-120"/>
                <a:cs typeface="+mj-cs"/>
              </a:rPr>
              <a:t>扶養義務人所能負擔者</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a:t>
            </a:r>
            <a:endParaRPr lang="en-US" altLang="zh-TW" sz="3200" dirty="0">
              <a:solidFill>
                <a:schemeClr val="tx1"/>
              </a:solidFill>
              <a:latin typeface="微軟正黑體" panose="020B0604030504040204" pitchFamily="34" charset="-120"/>
              <a:ea typeface="微軟正黑體" panose="020B0604030504040204" pitchFamily="34" charset="-120"/>
              <a:cs typeface="+mj-cs"/>
            </a:endParaRPr>
          </a:p>
          <a:p>
            <a:pPr algn="just">
              <a:lnSpc>
                <a:spcPct val="100000"/>
              </a:lnSpc>
              <a:spcAft>
                <a:spcPts val="1000"/>
              </a:spcAft>
            </a:pPr>
            <a:r>
              <a:rPr lang="zh-TW" altLang="en-US" sz="3200" dirty="0">
                <a:solidFill>
                  <a:schemeClr val="tx1"/>
                </a:solidFill>
                <a:latin typeface="微軟正黑體" panose="020B0604030504040204" pitchFamily="34" charset="-120"/>
                <a:ea typeface="微軟正黑體" panose="020B0604030504040204" pitchFamily="34" charset="-120"/>
                <a:cs typeface="+mj-cs"/>
              </a:rPr>
              <a:t>依第二款申請補助者，最近三個月，因疾病、傷害事故就醫所生全民健康保險之部分負擔醫療費用或全民健康保險給付未涵蓋之醫療費用累計達</a:t>
            </a:r>
            <a:r>
              <a:rPr lang="zh-TW" altLang="en-US" sz="3200" b="1" dirty="0">
                <a:solidFill>
                  <a:srgbClr val="0070C0"/>
                </a:solidFill>
                <a:latin typeface="微軟正黑體" panose="020B0604030504040204" pitchFamily="34" charset="-120"/>
                <a:ea typeface="微軟正黑體" panose="020B0604030504040204" pitchFamily="34" charset="-120"/>
                <a:cs typeface="+mj-cs"/>
              </a:rPr>
              <a:t>新臺幣三萬元以上</a:t>
            </a:r>
            <a:r>
              <a:rPr lang="zh-TW" altLang="en-US" sz="3200" dirty="0">
                <a:solidFill>
                  <a:schemeClr val="tx1"/>
                </a:solidFill>
                <a:latin typeface="微軟正黑體" panose="020B0604030504040204" pitchFamily="34" charset="-120"/>
                <a:ea typeface="微軟正黑體" panose="020B0604030504040204" pitchFamily="34" charset="-120"/>
                <a:cs typeface="+mj-cs"/>
              </a:rPr>
              <a:t>者為限。 </a:t>
            </a:r>
          </a:p>
          <a:p>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            </a:t>
            </a:r>
            <a:endParaRPr lang="zh-TW" altLang="en-US" sz="3600" dirty="0">
              <a:solidFill>
                <a:schemeClr val="tx1"/>
              </a:solidFill>
              <a:latin typeface="微軟正黑體" panose="020B0604030504040204" pitchFamily="34" charset="-120"/>
              <a:ea typeface="微軟正黑體" panose="020B0604030504040204" pitchFamily="34" charset="-120"/>
              <a:cs typeface="+mj-cs"/>
            </a:endParaRPr>
          </a:p>
          <a:p>
            <a:endParaRPr lang="zh-TW" altLang="en-US" sz="3600" dirty="0"/>
          </a:p>
        </p:txBody>
      </p:sp>
    </p:spTree>
    <p:extLst>
      <p:ext uri="{BB962C8B-B14F-4D97-AF65-F5344CB8AC3E}">
        <p14:creationId xmlns:p14="http://schemas.microsoft.com/office/powerpoint/2010/main" val="1265174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latin typeface="微軟正黑體" panose="020B0604030504040204" pitchFamily="34" charset="-120"/>
                <a:ea typeface="微軟正黑體" panose="020B0604030504040204" pitchFamily="34" charset="-120"/>
              </a:rPr>
              <a:t>五、</a:t>
            </a:r>
            <a:r>
              <a:rPr lang="zh-TW" altLang="en-US" sz="3200" b="1" dirty="0">
                <a:latin typeface="微軟正黑體" panose="020B0604030504040204" pitchFamily="34" charset="-120"/>
                <a:ea typeface="微軟正黑體" panose="020B0604030504040204" pitchFamily="34" charset="-120"/>
              </a:rPr>
              <a:t>中低收入戶傷病醫療</a:t>
            </a:r>
            <a:r>
              <a:rPr lang="zh-TW" altLang="en-US" sz="3200" b="1" dirty="0" smtClean="0">
                <a:latin typeface="微軟正黑體" panose="020B0604030504040204" pitchFamily="34" charset="-120"/>
                <a:ea typeface="微軟正黑體" panose="020B0604030504040204" pitchFamily="34" charset="-120"/>
              </a:rPr>
              <a:t>補助內容</a:t>
            </a:r>
            <a:endParaRPr lang="zh-TW" altLang="en-US" sz="3200" b="1" dirty="0">
              <a:latin typeface="微軟正黑體" panose="020B0604030504040204" pitchFamily="34" charset="-120"/>
              <a:ea typeface="微軟正黑體" panose="020B0604030504040204" pitchFamily="34" charset="-120"/>
            </a:endParaRP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pPr marL="625475" indent="-625475">
              <a:lnSpc>
                <a:spcPct val="100000"/>
              </a:lnSpc>
              <a:spcBef>
                <a:spcPts val="600"/>
              </a:spcBef>
              <a:spcAft>
                <a:spcPts val="600"/>
              </a:spcAft>
              <a:buFont typeface="+mj-lt"/>
              <a:buAutoNum type="arabicPeriod"/>
            </a:pPr>
            <a:r>
              <a:rPr lang="zh-TW" altLang="en-US" sz="3600" dirty="0">
                <a:solidFill>
                  <a:schemeClr val="tx1"/>
                </a:solidFill>
                <a:latin typeface="微軟正黑體" panose="020B0604030504040204" pitchFamily="34" charset="-120"/>
                <a:ea typeface="微軟正黑體" panose="020B0604030504040204" pitchFamily="34" charset="-120"/>
                <a:cs typeface="+mj-cs"/>
              </a:rPr>
              <a:t>低收入戶者，應自行負擔之醫療費用全額補助</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a:t>
            </a:r>
            <a:endParaRPr lang="en-US" altLang="zh-TW" sz="3600" dirty="0" smtClean="0">
              <a:solidFill>
                <a:schemeClr val="tx1"/>
              </a:solidFill>
              <a:latin typeface="微軟正黑體" panose="020B0604030504040204" pitchFamily="34" charset="-120"/>
              <a:ea typeface="微軟正黑體" panose="020B0604030504040204" pitchFamily="34" charset="-120"/>
              <a:cs typeface="+mj-cs"/>
            </a:endParaRPr>
          </a:p>
          <a:p>
            <a:pPr marL="625475" indent="-625475">
              <a:lnSpc>
                <a:spcPct val="100000"/>
              </a:lnSpc>
              <a:spcBef>
                <a:spcPts val="600"/>
              </a:spcBef>
              <a:spcAft>
                <a:spcPts val="600"/>
              </a:spcAft>
              <a:buFont typeface="+mj-lt"/>
              <a:buAutoNum type="arabicPeriod"/>
            </a:pPr>
            <a:r>
              <a:rPr lang="zh-TW" altLang="en-US" sz="3600" dirty="0">
                <a:solidFill>
                  <a:schemeClr val="tx1"/>
                </a:solidFill>
                <a:latin typeface="微軟正黑體" panose="020B0604030504040204" pitchFamily="34" charset="-120"/>
                <a:ea typeface="微軟正黑體" panose="020B0604030504040204" pitchFamily="34" charset="-120"/>
                <a:cs typeface="+mj-cs"/>
              </a:rPr>
              <a:t>第二款者，補助其應自行負擔醫療費用</a:t>
            </a:r>
            <a:r>
              <a:rPr lang="en-US" altLang="zh-TW" sz="3600" dirty="0">
                <a:solidFill>
                  <a:schemeClr val="tx1"/>
                </a:solidFill>
                <a:latin typeface="微軟正黑體" panose="020B0604030504040204" pitchFamily="34" charset="-120"/>
                <a:ea typeface="微軟正黑體" panose="020B0604030504040204" pitchFamily="34" charset="-120"/>
                <a:cs typeface="+mj-cs"/>
              </a:rPr>
              <a:t>80%</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a:t>
            </a:r>
          </a:p>
          <a:p>
            <a:pPr algn="just">
              <a:lnSpc>
                <a:spcPct val="100000"/>
              </a:lnSpc>
              <a:spcBef>
                <a:spcPts val="600"/>
              </a:spcBef>
              <a:spcAft>
                <a:spcPts val="600"/>
              </a:spcAft>
            </a:pPr>
            <a:endParaRPr lang="zh-TW" altLang="en-US" sz="3600" dirty="0">
              <a:solidFill>
                <a:schemeClr val="tx1"/>
              </a:solidFill>
              <a:latin typeface="微軟正黑體" panose="020B0604030504040204" pitchFamily="34" charset="-120"/>
              <a:ea typeface="微軟正黑體" panose="020B0604030504040204" pitchFamily="34" charset="-120"/>
              <a:cs typeface="+mj-cs"/>
            </a:endParaRPr>
          </a:p>
          <a:p>
            <a:pPr algn="just">
              <a:lnSpc>
                <a:spcPct val="100000"/>
              </a:lnSpc>
              <a:spcBef>
                <a:spcPts val="600"/>
              </a:spcBef>
              <a:spcAft>
                <a:spcPts val="600"/>
              </a:spcAft>
            </a:pPr>
            <a:r>
              <a:rPr lang="en-US" altLang="zh-TW" sz="3600" dirty="0" smtClean="0">
                <a:solidFill>
                  <a:srgbClr val="FF0000"/>
                </a:solidFill>
                <a:latin typeface="微軟正黑體" panose="020B0604030504040204" pitchFamily="34" charset="-120"/>
                <a:ea typeface="微軟正黑體" panose="020B0604030504040204" pitchFamily="34" charset="-120"/>
                <a:cs typeface="+mj-cs"/>
              </a:rPr>
              <a:t>※</a:t>
            </a:r>
            <a:r>
              <a:rPr lang="zh-TW" altLang="en-US" sz="3600" dirty="0">
                <a:solidFill>
                  <a:srgbClr val="FF0000"/>
                </a:solidFill>
                <a:latin typeface="微軟正黑體" panose="020B0604030504040204" pitchFamily="34" charset="-120"/>
                <a:ea typeface="微軟正黑體" panose="020B0604030504040204" pitchFamily="34" charset="-120"/>
                <a:cs typeface="+mj-cs"/>
              </a:rPr>
              <a:t> </a:t>
            </a:r>
            <a:r>
              <a:rPr lang="zh-TW" altLang="en-US" sz="3600" dirty="0" smtClean="0">
                <a:solidFill>
                  <a:srgbClr val="FF0000"/>
                </a:solidFill>
                <a:latin typeface="微軟正黑體" panose="020B0604030504040204" pitchFamily="34" charset="-120"/>
                <a:ea typeface="微軟正黑體" panose="020B0604030504040204" pitchFamily="34" charset="-120"/>
                <a:cs typeface="+mj-cs"/>
              </a:rPr>
              <a:t>注意事項</a:t>
            </a:r>
            <a:r>
              <a:rPr lang="zh-TW" altLang="en-US" sz="3600" dirty="0">
                <a:solidFill>
                  <a:srgbClr val="FF0000"/>
                </a:solidFill>
                <a:latin typeface="微軟正黑體" panose="020B0604030504040204" pitchFamily="34" charset="-120"/>
                <a:ea typeface="微軟正黑體" panose="020B0604030504040204" pitchFamily="34" charset="-120"/>
                <a:cs typeface="+mj-cs"/>
              </a:rPr>
              <a:t>：</a:t>
            </a:r>
          </a:p>
          <a:p>
            <a:pPr algn="ctr">
              <a:lnSpc>
                <a:spcPct val="100000"/>
              </a:lnSpc>
              <a:spcBef>
                <a:spcPts val="600"/>
              </a:spcBef>
              <a:spcAft>
                <a:spcPts val="600"/>
              </a:spcAft>
            </a:pPr>
            <a:r>
              <a:rPr lang="zh-TW" altLang="en-US" sz="3600" dirty="0">
                <a:solidFill>
                  <a:schemeClr val="tx1"/>
                </a:solidFill>
                <a:latin typeface="微軟正黑體" panose="020B0604030504040204" pitchFamily="34" charset="-120"/>
                <a:ea typeface="微軟正黑體" panose="020B0604030504040204" pitchFamily="34" charset="-120"/>
                <a:cs typeface="+mj-cs"/>
              </a:rPr>
              <a:t>於事實發生後</a:t>
            </a:r>
            <a:r>
              <a:rPr lang="zh-TW" altLang="en-US" sz="3600" dirty="0">
                <a:solidFill>
                  <a:srgbClr val="FF0000"/>
                </a:solidFill>
                <a:latin typeface="微軟正黑體" panose="020B0604030504040204" pitchFamily="34" charset="-120"/>
                <a:ea typeface="微軟正黑體" panose="020B0604030504040204" pitchFamily="34" charset="-120"/>
                <a:cs typeface="+mj-cs"/>
              </a:rPr>
              <a:t>三個月內</a:t>
            </a:r>
            <a:r>
              <a:rPr lang="zh-TW" altLang="en-US" sz="3600" dirty="0">
                <a:solidFill>
                  <a:schemeClr val="tx1"/>
                </a:solidFill>
                <a:latin typeface="微軟正黑體" panose="020B0604030504040204" pitchFamily="34" charset="-120"/>
                <a:ea typeface="微軟正黑體" panose="020B0604030504040204" pitchFamily="34" charset="-120"/>
                <a:cs typeface="+mj-cs"/>
              </a:rPr>
              <a:t>提出申請</a:t>
            </a:r>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a:t>
            </a:r>
            <a:endParaRPr lang="zh-TW" altLang="en-US" sz="3600" dirty="0">
              <a:solidFill>
                <a:schemeClr val="tx1"/>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503583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100" b="1" dirty="0" smtClean="0">
                <a:latin typeface="微軟正黑體" panose="020B0604030504040204" pitchFamily="34" charset="-120"/>
                <a:ea typeface="微軟正黑體" panose="020B0604030504040204" pitchFamily="34" charset="-120"/>
              </a:rPr>
              <a:t>六、</a:t>
            </a:r>
            <a:r>
              <a:rPr lang="zh-TW" altLang="en-US" sz="3100" b="1" dirty="0">
                <a:latin typeface="微軟正黑體" panose="020B0604030504040204" pitchFamily="34" charset="-120"/>
                <a:ea typeface="微軟正黑體" panose="020B0604030504040204" pitchFamily="34" charset="-120"/>
              </a:rPr>
              <a:t>中低收入戶罹患重傷病看護補助對象</a:t>
            </a: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pPr algn="just">
              <a:lnSpc>
                <a:spcPct val="100000"/>
              </a:lnSpc>
              <a:spcAft>
                <a:spcPts val="1000"/>
              </a:spcAft>
            </a:pPr>
            <a:r>
              <a:rPr lang="zh-TW" altLang="en-US" sz="3200" dirty="0">
                <a:solidFill>
                  <a:schemeClr val="tx1"/>
                </a:solidFill>
                <a:latin typeface="微軟正黑體" panose="020B0604030504040204" pitchFamily="34" charset="-120"/>
                <a:ea typeface="微軟正黑體" panose="020B0604030504040204" pitchFamily="34" charset="-120"/>
                <a:cs typeface="+mj-cs"/>
              </a:rPr>
              <a:t>設籍彰化縣縣民</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者：</a:t>
            </a:r>
            <a:endParaRPr lang="en-US" altLang="zh-TW" sz="3200" dirty="0" smtClean="0">
              <a:solidFill>
                <a:schemeClr val="tx1"/>
              </a:solidFill>
              <a:latin typeface="微軟正黑體" panose="020B0604030504040204" pitchFamily="34" charset="-120"/>
              <a:ea typeface="微軟正黑體" panose="020B0604030504040204" pitchFamily="34" charset="-120"/>
              <a:cs typeface="+mj-cs"/>
            </a:endParaRPr>
          </a:p>
          <a:p>
            <a:pPr marL="1431925" indent="-533400" algn="just">
              <a:lnSpc>
                <a:spcPct val="100000"/>
              </a:lnSpc>
              <a:spcAft>
                <a:spcPts val="1000"/>
              </a:spcAft>
              <a:buFont typeface="+mj-lt"/>
              <a:buAutoNum type="arabicPeriod"/>
            </a:pPr>
            <a:r>
              <a:rPr lang="zh-TW" altLang="en-US" sz="3200" dirty="0" smtClean="0">
                <a:solidFill>
                  <a:srgbClr val="FF0000"/>
                </a:solidFill>
                <a:latin typeface="微軟正黑體" panose="020B0604030504040204" pitchFamily="34" charset="-120"/>
                <a:ea typeface="微軟正黑體" panose="020B0604030504040204" pitchFamily="34" charset="-120"/>
                <a:cs typeface="+mj-cs"/>
              </a:rPr>
              <a:t>低收入戶</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患</a:t>
            </a:r>
            <a:r>
              <a:rPr lang="zh-TW" altLang="en-US" sz="3200" dirty="0">
                <a:solidFill>
                  <a:schemeClr val="tx1"/>
                </a:solidFill>
                <a:latin typeface="微軟正黑體" panose="020B0604030504040204" pitchFamily="34" charset="-120"/>
                <a:ea typeface="微軟正黑體" panose="020B0604030504040204" pitchFamily="34" charset="-120"/>
                <a:cs typeface="+mj-cs"/>
              </a:rPr>
              <a:t>嚴重傷、病住院者。</a:t>
            </a:r>
          </a:p>
          <a:p>
            <a:pPr marL="1431925" indent="-533400" algn="just">
              <a:lnSpc>
                <a:spcPct val="100000"/>
              </a:lnSpc>
              <a:spcAft>
                <a:spcPts val="1000"/>
              </a:spcAft>
              <a:buFont typeface="+mj-lt"/>
              <a:buAutoNum type="arabicPeriod"/>
            </a:pPr>
            <a:r>
              <a:rPr lang="zh-TW" altLang="en-US" sz="3200" dirty="0" smtClean="0">
                <a:solidFill>
                  <a:srgbClr val="FF0000"/>
                </a:solidFill>
                <a:latin typeface="微軟正黑體" panose="020B0604030504040204" pitchFamily="34" charset="-120"/>
                <a:ea typeface="微軟正黑體" panose="020B0604030504040204" pitchFamily="34" charset="-120"/>
                <a:cs typeface="+mj-cs"/>
              </a:rPr>
              <a:t>中</a:t>
            </a:r>
            <a:r>
              <a:rPr lang="zh-TW" altLang="en-US" sz="3200" dirty="0">
                <a:solidFill>
                  <a:srgbClr val="FF0000"/>
                </a:solidFill>
                <a:latin typeface="微軟正黑體" panose="020B0604030504040204" pitchFamily="34" charset="-120"/>
                <a:ea typeface="微軟正黑體" panose="020B0604030504040204" pitchFamily="34" charset="-120"/>
                <a:cs typeface="+mj-cs"/>
              </a:rPr>
              <a:t>低收入</a:t>
            </a:r>
            <a:r>
              <a:rPr lang="zh-TW" altLang="en-US" sz="3200" dirty="0" smtClean="0">
                <a:solidFill>
                  <a:srgbClr val="FF0000"/>
                </a:solidFill>
                <a:latin typeface="微軟正黑體" panose="020B0604030504040204" pitchFamily="34" charset="-120"/>
                <a:ea typeface="微軟正黑體" panose="020B0604030504040204" pitchFamily="34" charset="-120"/>
                <a:cs typeface="+mj-cs"/>
              </a:rPr>
              <a:t>戶</a:t>
            </a:r>
            <a:r>
              <a:rPr lang="zh-TW" altLang="en-US" sz="3200" dirty="0">
                <a:solidFill>
                  <a:schemeClr val="tx1"/>
                </a:solidFill>
                <a:latin typeface="微軟正黑體" panose="020B0604030504040204" pitchFamily="34" charset="-120"/>
                <a:ea typeface="微軟正黑體" panose="020B0604030504040204" pitchFamily="34" charset="-120"/>
              </a:rPr>
              <a:t>患嚴重傷、病住院者</a:t>
            </a:r>
            <a:r>
              <a:rPr lang="zh-TW" altLang="en-US" sz="3200" dirty="0" smtClean="0">
                <a:solidFill>
                  <a:schemeClr val="tx1"/>
                </a:solidFill>
                <a:latin typeface="微軟正黑體" panose="020B0604030504040204" pitchFamily="34" charset="-120"/>
                <a:ea typeface="微軟正黑體" panose="020B0604030504040204" pitchFamily="34" charset="-120"/>
              </a:rPr>
              <a:t>。</a:t>
            </a:r>
            <a:endParaRPr lang="en-US" altLang="zh-TW" sz="3200" dirty="0" smtClean="0">
              <a:solidFill>
                <a:schemeClr val="tx1"/>
              </a:solidFill>
              <a:latin typeface="微軟正黑體" panose="020B0604030504040204" pitchFamily="34" charset="-120"/>
              <a:ea typeface="微軟正黑體" panose="020B0604030504040204" pitchFamily="34" charset="-120"/>
            </a:endParaRPr>
          </a:p>
          <a:p>
            <a:pPr marL="898525" algn="just">
              <a:lnSpc>
                <a:spcPct val="100000"/>
              </a:lnSpc>
              <a:spcAft>
                <a:spcPts val="1000"/>
              </a:spcAft>
            </a:pPr>
            <a:endParaRPr lang="zh-TW" altLang="en-US" sz="3200" dirty="0">
              <a:solidFill>
                <a:schemeClr val="tx1"/>
              </a:solidFill>
              <a:latin typeface="微軟正黑體" panose="020B0604030504040204" pitchFamily="34" charset="-120"/>
              <a:ea typeface="微軟正黑體" panose="020B0604030504040204" pitchFamily="34" charset="-120"/>
            </a:endParaRPr>
          </a:p>
          <a:p>
            <a:pPr algn="just">
              <a:lnSpc>
                <a:spcPct val="100000"/>
              </a:lnSpc>
              <a:spcAft>
                <a:spcPts val="1000"/>
              </a:spcAft>
            </a:pPr>
            <a:r>
              <a:rPr lang="zh-TW" altLang="en-US" sz="3200" dirty="0">
                <a:solidFill>
                  <a:schemeClr val="tx1"/>
                </a:solidFill>
                <a:latin typeface="微軟正黑體" panose="020B0604030504040204" pitchFamily="34" charset="-120"/>
                <a:ea typeface="微軟正黑體" panose="020B0604030504040204" pitchFamily="34" charset="-120"/>
                <a:cs typeface="+mj-cs"/>
              </a:rPr>
              <a:t>依第二款規定申請補助者，須符合每月自行負擔看護費用累計超過</a:t>
            </a:r>
            <a:r>
              <a:rPr lang="en-US" altLang="zh-TW" sz="3200" dirty="0">
                <a:solidFill>
                  <a:schemeClr val="tx1"/>
                </a:solidFill>
                <a:latin typeface="微軟正黑體" panose="020B0604030504040204" pitchFamily="34" charset="-120"/>
                <a:ea typeface="微軟正黑體" panose="020B0604030504040204" pitchFamily="34" charset="-120"/>
                <a:cs typeface="+mj-cs"/>
              </a:rPr>
              <a:t>3</a:t>
            </a:r>
            <a:r>
              <a:rPr lang="zh-TW" altLang="en-US" sz="3200" dirty="0">
                <a:solidFill>
                  <a:schemeClr val="tx1"/>
                </a:solidFill>
                <a:latin typeface="微軟正黑體" panose="020B0604030504040204" pitchFamily="34" charset="-120"/>
                <a:ea typeface="微軟正黑體" panose="020B0604030504040204" pitchFamily="34" charset="-120"/>
                <a:cs typeface="+mj-cs"/>
              </a:rPr>
              <a:t>萬元或最近三個月累計超過</a:t>
            </a:r>
            <a:r>
              <a:rPr lang="en-US" altLang="zh-TW" sz="3200" dirty="0">
                <a:solidFill>
                  <a:schemeClr val="tx1"/>
                </a:solidFill>
                <a:latin typeface="微軟正黑體" panose="020B0604030504040204" pitchFamily="34" charset="-120"/>
                <a:ea typeface="微軟正黑體" panose="020B0604030504040204" pitchFamily="34" charset="-120"/>
                <a:cs typeface="+mj-cs"/>
              </a:rPr>
              <a:t>5</a:t>
            </a:r>
            <a:r>
              <a:rPr lang="zh-TW" altLang="en-US" sz="3200" dirty="0">
                <a:solidFill>
                  <a:schemeClr val="tx1"/>
                </a:solidFill>
                <a:latin typeface="微軟正黑體" panose="020B0604030504040204" pitchFamily="34" charset="-120"/>
                <a:ea typeface="微軟正黑體" panose="020B0604030504040204" pitchFamily="34" charset="-120"/>
                <a:cs typeface="+mj-cs"/>
              </a:rPr>
              <a:t>萬元以上者</a:t>
            </a:r>
            <a:r>
              <a:rPr lang="zh-TW" altLang="en-US" sz="3200" dirty="0" smtClean="0">
                <a:solidFill>
                  <a:schemeClr val="tx1"/>
                </a:solidFill>
                <a:latin typeface="微軟正黑體" panose="020B0604030504040204" pitchFamily="34" charset="-120"/>
                <a:ea typeface="微軟正黑體" panose="020B0604030504040204" pitchFamily="34" charset="-120"/>
                <a:cs typeface="+mj-cs"/>
              </a:rPr>
              <a:t>。 </a:t>
            </a:r>
          </a:p>
          <a:p>
            <a:r>
              <a:rPr lang="zh-TW" altLang="en-US" sz="3600" dirty="0" smtClean="0">
                <a:solidFill>
                  <a:schemeClr val="tx1"/>
                </a:solidFill>
                <a:latin typeface="微軟正黑體" panose="020B0604030504040204" pitchFamily="34" charset="-120"/>
                <a:ea typeface="微軟正黑體" panose="020B0604030504040204" pitchFamily="34" charset="-120"/>
                <a:cs typeface="+mj-cs"/>
              </a:rPr>
              <a:t>            </a:t>
            </a:r>
            <a:endParaRPr lang="zh-TW" altLang="en-US" sz="3600" dirty="0">
              <a:solidFill>
                <a:schemeClr val="tx1"/>
              </a:solidFill>
              <a:latin typeface="微軟正黑體" panose="020B0604030504040204" pitchFamily="34" charset="-120"/>
              <a:ea typeface="微軟正黑體" panose="020B0604030504040204" pitchFamily="34" charset="-120"/>
              <a:cs typeface="+mj-cs"/>
            </a:endParaRPr>
          </a:p>
          <a:p>
            <a:endParaRPr lang="zh-TW" altLang="en-US" sz="3600" dirty="0"/>
          </a:p>
        </p:txBody>
      </p:sp>
    </p:spTree>
    <p:extLst>
      <p:ext uri="{BB962C8B-B14F-4D97-AF65-F5344CB8AC3E}">
        <p14:creationId xmlns:p14="http://schemas.microsoft.com/office/powerpoint/2010/main" val="699871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5146431"/>
          </a:xfrm>
          <a:prstGeom prst="rect">
            <a:avLst/>
          </a:prstGeom>
          <a:solidFill>
            <a:srgbClr val="92048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4" name="矩形 13"/>
          <p:cNvSpPr/>
          <p:nvPr/>
        </p:nvSpPr>
        <p:spPr>
          <a:xfrm>
            <a:off x="0" y="-1"/>
            <a:ext cx="12192000" cy="208231"/>
          </a:xfrm>
          <a:prstGeom prst="rect">
            <a:avLst/>
          </a:prstGeom>
          <a:solidFill>
            <a:srgbClr val="FED6FB"/>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kumimoji="0" lang="zh-TW" altLang="en-US">
              <a:solidFill>
                <a:schemeClr val="bg1">
                  <a:lumMod val="65000"/>
                </a:schemeClr>
              </a:solidFill>
            </a:endParaRPr>
          </a:p>
        </p:txBody>
      </p:sp>
      <p:sp>
        <p:nvSpPr>
          <p:cNvPr id="15" name="矩形 14"/>
          <p:cNvSpPr/>
          <p:nvPr/>
        </p:nvSpPr>
        <p:spPr>
          <a:xfrm>
            <a:off x="0" y="6681456"/>
            <a:ext cx="12192000" cy="1765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7" name="文字方塊 16"/>
          <p:cNvSpPr txBox="1"/>
          <p:nvPr/>
        </p:nvSpPr>
        <p:spPr>
          <a:xfrm>
            <a:off x="3446168" y="1697068"/>
            <a:ext cx="8745832" cy="1532334"/>
          </a:xfrm>
          <a:prstGeom prst="roundRect">
            <a:avLst/>
          </a:prstGeom>
          <a:solidFill>
            <a:schemeClr val="bg1">
              <a:lumMod val="50000"/>
            </a:schemeClr>
          </a:solidFill>
        </p:spPr>
        <p:txBody>
          <a:bodyPr wrap="square" rtlCol="0">
            <a:spAutoFit/>
          </a:bodyPr>
          <a:lstStyle/>
          <a:p>
            <a:r>
              <a:rPr lang="zh-TW" altLang="en-US" sz="2800" b="1" dirty="0" smtClean="0">
                <a:solidFill>
                  <a:schemeClr val="bg1"/>
                </a:solidFill>
                <a:latin typeface="微軟正黑體" pitchFamily="34" charset="-120"/>
                <a:ea typeface="微軟正黑體" pitchFamily="34" charset="-120"/>
              </a:rPr>
              <a:t>社會救助通報</a:t>
            </a:r>
            <a:endParaRPr lang="en-US" altLang="zh-TW" sz="2800" b="1" dirty="0" smtClean="0">
              <a:solidFill>
                <a:schemeClr val="bg1"/>
              </a:solidFill>
              <a:latin typeface="微軟正黑體" pitchFamily="34" charset="-120"/>
              <a:ea typeface="微軟正黑體" pitchFamily="34" charset="-120"/>
            </a:endParaRPr>
          </a:p>
          <a:p>
            <a:r>
              <a:rPr lang="zh-TW" altLang="en-US" sz="2800" b="1" dirty="0" smtClean="0">
                <a:solidFill>
                  <a:schemeClr val="bg1"/>
                </a:solidFill>
                <a:latin typeface="微軟正黑體" pitchFamily="34" charset="-120"/>
                <a:ea typeface="微軟正黑體" pitchFamily="34" charset="-120"/>
              </a:rPr>
              <a:t>法令</a:t>
            </a:r>
            <a:r>
              <a:rPr lang="zh-TW" altLang="en-US" sz="2800" b="1" dirty="0">
                <a:solidFill>
                  <a:schemeClr val="bg1"/>
                </a:solidFill>
                <a:latin typeface="微軟正黑體" pitchFamily="34" charset="-120"/>
                <a:ea typeface="微軟正黑體" pitchFamily="34" charset="-120"/>
              </a:rPr>
              <a:t>介紹、通報方式、服務項目及內容</a:t>
            </a:r>
            <a:r>
              <a:rPr lang="zh-TW" altLang="en-US" sz="2800" b="1" dirty="0" smtClean="0">
                <a:solidFill>
                  <a:schemeClr val="bg1"/>
                </a:solidFill>
                <a:latin typeface="微軟正黑體" pitchFamily="34" charset="-120"/>
                <a:ea typeface="微軟正黑體" pitchFamily="34" charset="-120"/>
              </a:rPr>
              <a:t>、</a:t>
            </a:r>
            <a:endParaRPr lang="en-US" altLang="zh-TW" sz="2800" b="1" dirty="0" smtClean="0">
              <a:solidFill>
                <a:schemeClr val="bg1"/>
              </a:solidFill>
              <a:latin typeface="微軟正黑體" pitchFamily="34" charset="-120"/>
              <a:ea typeface="微軟正黑體" pitchFamily="34" charset="-120"/>
            </a:endParaRPr>
          </a:p>
          <a:p>
            <a:r>
              <a:rPr lang="zh-TW" altLang="en-US" sz="2800" b="1" dirty="0" smtClean="0">
                <a:solidFill>
                  <a:schemeClr val="bg1"/>
                </a:solidFill>
                <a:latin typeface="微軟正黑體" pitchFamily="34" charset="-120"/>
                <a:ea typeface="微軟正黑體" pitchFamily="34" charset="-120"/>
              </a:rPr>
              <a:t>跨</a:t>
            </a:r>
            <a:r>
              <a:rPr lang="zh-TW" altLang="en-US" sz="2800" b="1" dirty="0">
                <a:solidFill>
                  <a:schemeClr val="bg1"/>
                </a:solidFill>
                <a:latin typeface="微軟正黑體" pitchFamily="34" charset="-120"/>
                <a:ea typeface="微軟正黑體" pitchFamily="34" charset="-120"/>
              </a:rPr>
              <a:t>局處與資源</a:t>
            </a:r>
            <a:r>
              <a:rPr lang="zh-TW" altLang="en-US" sz="2800" b="1" dirty="0" smtClean="0">
                <a:solidFill>
                  <a:schemeClr val="bg1"/>
                </a:solidFill>
                <a:latin typeface="微軟正黑體" pitchFamily="34" charset="-120"/>
                <a:ea typeface="微軟正黑體" pitchFamily="34" charset="-120"/>
              </a:rPr>
              <a:t>整合</a:t>
            </a:r>
            <a:endParaRPr lang="zh-TW" altLang="en-US" sz="2800" b="1" dirty="0">
              <a:solidFill>
                <a:schemeClr val="bg1"/>
              </a:solidFill>
              <a:latin typeface="微軟正黑體" pitchFamily="34" charset="-120"/>
              <a:ea typeface="微軟正黑體" pitchFamily="34" charset="-120"/>
            </a:endParaRPr>
          </a:p>
        </p:txBody>
      </p:sp>
      <p:sp>
        <p:nvSpPr>
          <p:cNvPr id="18" name="文字方塊 17"/>
          <p:cNvSpPr txBox="1"/>
          <p:nvPr/>
        </p:nvSpPr>
        <p:spPr>
          <a:xfrm>
            <a:off x="316871" y="878186"/>
            <a:ext cx="3220656" cy="3170099"/>
          </a:xfrm>
          <a:prstGeom prst="rect">
            <a:avLst/>
          </a:prstGeom>
          <a:solidFill>
            <a:schemeClr val="tx1">
              <a:lumMod val="50000"/>
              <a:lumOff val="50000"/>
            </a:schemeClr>
          </a:solidFill>
          <a:ln>
            <a:solidFill>
              <a:srgbClr val="92D050"/>
            </a:solidFill>
          </a:ln>
        </p:spPr>
        <p:txBody>
          <a:bodyPr wrap="square" rtlCol="0">
            <a:spAutoFit/>
          </a:bodyPr>
          <a:lstStyle/>
          <a:p>
            <a:r>
              <a:rPr lang="en-US" altLang="zh-TW" sz="20000" dirty="0" smtClean="0">
                <a:solidFill>
                  <a:schemeClr val="bg1"/>
                </a:solidFill>
              </a:rPr>
              <a:t>01</a:t>
            </a:r>
            <a:endParaRPr lang="zh-TW" altLang="en-US" sz="20000"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309313" y="217631"/>
            <a:ext cx="3293167"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a:latin typeface="微軟正黑體" pitchFamily="34" charset="-120"/>
                <a:ea typeface="微軟正黑體" pitchFamily="34" charset="-120"/>
              </a:rPr>
              <a:t>社會福利介紹</a:t>
            </a:r>
          </a:p>
        </p:txBody>
      </p:sp>
      <p:sp>
        <p:nvSpPr>
          <p:cNvPr id="7" name="標題 1"/>
          <p:cNvSpPr txBox="1">
            <a:spLocks/>
          </p:cNvSpPr>
          <p:nvPr/>
        </p:nvSpPr>
        <p:spPr>
          <a:xfrm>
            <a:off x="4602480" y="164877"/>
            <a:ext cx="72727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100" b="1" dirty="0" smtClean="0">
                <a:latin typeface="微軟正黑體" panose="020B0604030504040204" pitchFamily="34" charset="-120"/>
                <a:ea typeface="微軟正黑體" panose="020B0604030504040204" pitchFamily="34" charset="-120"/>
              </a:rPr>
              <a:t>六、</a:t>
            </a:r>
            <a:r>
              <a:rPr lang="zh-TW" altLang="en-US" sz="3100" b="1" dirty="0">
                <a:latin typeface="微軟正黑體" panose="020B0604030504040204" pitchFamily="34" charset="-120"/>
                <a:ea typeface="微軟正黑體" panose="020B0604030504040204" pitchFamily="34" charset="-120"/>
              </a:rPr>
              <a:t>中低收入</a:t>
            </a:r>
            <a:r>
              <a:rPr lang="zh-TW" altLang="en-US" sz="3100" b="1" dirty="0" smtClean="0">
                <a:latin typeface="微軟正黑體" panose="020B0604030504040204" pitchFamily="34" charset="-120"/>
                <a:ea typeface="微軟正黑體" panose="020B0604030504040204" pitchFamily="34" charset="-120"/>
              </a:rPr>
              <a:t>戶</a:t>
            </a:r>
            <a:r>
              <a:rPr lang="zh-TW" altLang="en-US" sz="3100" b="1" dirty="0">
                <a:latin typeface="微軟正黑體" panose="020B0604030504040204" pitchFamily="34" charset="-120"/>
                <a:ea typeface="微軟正黑體" panose="020B0604030504040204" pitchFamily="34" charset="-120"/>
              </a:rPr>
              <a:t>罹患重傷病看護</a:t>
            </a:r>
            <a:r>
              <a:rPr lang="zh-TW" altLang="en-US" sz="3100" b="1" dirty="0" smtClean="0">
                <a:latin typeface="微軟正黑體" panose="020B0604030504040204" pitchFamily="34" charset="-120"/>
                <a:ea typeface="微軟正黑體" panose="020B0604030504040204" pitchFamily="34" charset="-120"/>
              </a:rPr>
              <a:t>補助內容</a:t>
            </a:r>
            <a:endParaRPr lang="zh-TW" altLang="en-US" sz="3100" b="1" dirty="0">
              <a:latin typeface="微軟正黑體" panose="020B0604030504040204" pitchFamily="34" charset="-120"/>
              <a:ea typeface="微軟正黑體" panose="020B0604030504040204" pitchFamily="34" charset="-120"/>
            </a:endParaRPr>
          </a:p>
        </p:txBody>
      </p:sp>
      <p:pic>
        <p:nvPicPr>
          <p:cNvPr id="8" name="圖片 7" descr="彰化LOGO_13_1080117.png"/>
          <p:cNvPicPr>
            <a:picLocks noChangeAspect="1"/>
          </p:cNvPicPr>
          <p:nvPr/>
        </p:nvPicPr>
        <p:blipFill>
          <a:blip r:embed="rId2" cstate="print"/>
          <a:stretch>
            <a:fillRect/>
          </a:stretch>
        </p:blipFill>
        <p:spPr>
          <a:xfrm>
            <a:off x="215999" y="214466"/>
            <a:ext cx="1093314" cy="1075072"/>
          </a:xfrm>
          <a:prstGeom prst="rect">
            <a:avLst/>
          </a:prstGeom>
        </p:spPr>
      </p:pic>
      <p:sp>
        <p:nvSpPr>
          <p:cNvPr id="14" name="文字版面配置區 13"/>
          <p:cNvSpPr>
            <a:spLocks noGrp="1"/>
          </p:cNvSpPr>
          <p:nvPr>
            <p:ph type="body" idx="1"/>
          </p:nvPr>
        </p:nvSpPr>
        <p:spPr>
          <a:xfrm>
            <a:off x="831850" y="1645921"/>
            <a:ext cx="10515600" cy="4443730"/>
          </a:xfrm>
        </p:spPr>
        <p:txBody>
          <a:bodyPr/>
          <a:lstStyle/>
          <a:p>
            <a:pPr marL="625475" indent="-625475">
              <a:lnSpc>
                <a:spcPct val="100000"/>
              </a:lnSpc>
              <a:spcBef>
                <a:spcPts val="600"/>
              </a:spcBef>
              <a:spcAft>
                <a:spcPts val="600"/>
              </a:spcAft>
              <a:buFont typeface="+mj-lt"/>
              <a:buAutoNum type="arabicPeriod"/>
            </a:pPr>
            <a:r>
              <a:rPr lang="zh-TW" altLang="en-US" sz="3600" dirty="0">
                <a:solidFill>
                  <a:schemeClr val="tx1"/>
                </a:solidFill>
                <a:latin typeface="微軟正黑體" panose="020B0604030504040204" pitchFamily="34" charset="-120"/>
                <a:ea typeface="微軟正黑體" panose="020B0604030504040204" pitchFamily="34" charset="-120"/>
                <a:cs typeface="+mj-cs"/>
              </a:rPr>
              <a:t>低收入戶者，每人補助看護費用</a:t>
            </a:r>
            <a:r>
              <a:rPr lang="en-US" altLang="zh-TW" sz="3600" dirty="0" smtClean="0">
                <a:solidFill>
                  <a:srgbClr val="FF0000"/>
                </a:solidFill>
                <a:latin typeface="微軟正黑體" panose="020B0604030504040204" pitchFamily="34" charset="-120"/>
                <a:ea typeface="微軟正黑體" panose="020B0604030504040204" pitchFamily="34" charset="-120"/>
                <a:cs typeface="+mj-cs"/>
              </a:rPr>
              <a:t>1,500</a:t>
            </a:r>
            <a:r>
              <a:rPr lang="zh-TW" altLang="en-US" sz="3600" dirty="0">
                <a:solidFill>
                  <a:srgbClr val="FF0000"/>
                </a:solidFill>
                <a:latin typeface="微軟正黑體" panose="020B0604030504040204" pitchFamily="34" charset="-120"/>
                <a:ea typeface="微軟正黑體" panose="020B0604030504040204" pitchFamily="34" charset="-120"/>
                <a:cs typeface="+mj-cs"/>
              </a:rPr>
              <a:t>元</a:t>
            </a:r>
            <a:r>
              <a:rPr lang="en-US" altLang="zh-TW" sz="3600" dirty="0">
                <a:solidFill>
                  <a:srgbClr val="FF0000"/>
                </a:solidFill>
                <a:latin typeface="微軟正黑體" panose="020B0604030504040204" pitchFamily="34" charset="-120"/>
                <a:ea typeface="微軟正黑體" panose="020B0604030504040204" pitchFamily="34" charset="-120"/>
                <a:cs typeface="+mj-cs"/>
              </a:rPr>
              <a:t>/</a:t>
            </a:r>
            <a:r>
              <a:rPr lang="zh-TW" altLang="en-US" sz="3600" dirty="0">
                <a:solidFill>
                  <a:srgbClr val="FF0000"/>
                </a:solidFill>
                <a:latin typeface="微軟正黑體" panose="020B0604030504040204" pitchFamily="34" charset="-120"/>
                <a:ea typeface="微軟正黑體" panose="020B0604030504040204" pitchFamily="34" charset="-120"/>
                <a:cs typeface="+mj-cs"/>
              </a:rPr>
              <a:t>日</a:t>
            </a:r>
            <a:r>
              <a:rPr lang="zh-TW" altLang="en-US" sz="3600" dirty="0">
                <a:solidFill>
                  <a:schemeClr val="tx1"/>
                </a:solidFill>
                <a:latin typeface="微軟正黑體" panose="020B0604030504040204" pitchFamily="34" charset="-120"/>
                <a:ea typeface="微軟正黑體" panose="020B0604030504040204" pitchFamily="34" charset="-120"/>
                <a:cs typeface="+mj-cs"/>
              </a:rPr>
              <a:t>。</a:t>
            </a:r>
          </a:p>
          <a:p>
            <a:pPr marL="625475" indent="-625475">
              <a:lnSpc>
                <a:spcPct val="100000"/>
              </a:lnSpc>
              <a:spcBef>
                <a:spcPts val="600"/>
              </a:spcBef>
              <a:spcAft>
                <a:spcPts val="600"/>
              </a:spcAft>
              <a:buFont typeface="+mj-lt"/>
              <a:buAutoNum type="arabicPeriod"/>
            </a:pPr>
            <a:r>
              <a:rPr lang="zh-TW" altLang="en-US" sz="3600" dirty="0">
                <a:solidFill>
                  <a:schemeClr val="tx1"/>
                </a:solidFill>
                <a:latin typeface="微軟正黑體" panose="020B0604030504040204" pitchFamily="34" charset="-120"/>
                <a:ea typeface="微軟正黑體" panose="020B0604030504040204" pitchFamily="34" charset="-120"/>
                <a:cs typeface="+mj-cs"/>
              </a:rPr>
              <a:t>屬第二款者，每人補助看護費用</a:t>
            </a:r>
            <a:r>
              <a:rPr lang="en-US" altLang="zh-TW" sz="3600" dirty="0">
                <a:solidFill>
                  <a:srgbClr val="FF0000"/>
                </a:solidFill>
                <a:latin typeface="微軟正黑體" panose="020B0604030504040204" pitchFamily="34" charset="-120"/>
                <a:ea typeface="微軟正黑體" panose="020B0604030504040204" pitchFamily="34" charset="-120"/>
                <a:cs typeface="+mj-cs"/>
              </a:rPr>
              <a:t>750</a:t>
            </a:r>
            <a:r>
              <a:rPr lang="zh-TW" altLang="en-US" sz="3600" dirty="0">
                <a:solidFill>
                  <a:srgbClr val="FF0000"/>
                </a:solidFill>
                <a:latin typeface="微軟正黑體" panose="020B0604030504040204" pitchFamily="34" charset="-120"/>
                <a:ea typeface="微軟正黑體" panose="020B0604030504040204" pitchFamily="34" charset="-120"/>
                <a:cs typeface="+mj-cs"/>
              </a:rPr>
              <a:t>元</a:t>
            </a:r>
            <a:r>
              <a:rPr lang="en-US" altLang="zh-TW" sz="3600" dirty="0">
                <a:solidFill>
                  <a:srgbClr val="FF0000"/>
                </a:solidFill>
                <a:latin typeface="微軟正黑體" panose="020B0604030504040204" pitchFamily="34" charset="-120"/>
                <a:ea typeface="微軟正黑體" panose="020B0604030504040204" pitchFamily="34" charset="-120"/>
                <a:cs typeface="+mj-cs"/>
              </a:rPr>
              <a:t>/</a:t>
            </a:r>
            <a:r>
              <a:rPr lang="zh-TW" altLang="en-US" sz="3600" dirty="0">
                <a:solidFill>
                  <a:srgbClr val="FF0000"/>
                </a:solidFill>
                <a:latin typeface="微軟正黑體" panose="020B0604030504040204" pitchFamily="34" charset="-120"/>
                <a:ea typeface="微軟正黑體" panose="020B0604030504040204" pitchFamily="34" charset="-120"/>
                <a:cs typeface="+mj-cs"/>
              </a:rPr>
              <a:t>日</a:t>
            </a:r>
            <a:r>
              <a:rPr lang="zh-TW" altLang="en-US" sz="3600" dirty="0">
                <a:solidFill>
                  <a:schemeClr val="tx1"/>
                </a:solidFill>
                <a:latin typeface="微軟正黑體" panose="020B0604030504040204" pitchFamily="34" charset="-120"/>
                <a:ea typeface="微軟正黑體" panose="020B0604030504040204" pitchFamily="34" charset="-120"/>
                <a:cs typeface="+mj-cs"/>
              </a:rPr>
              <a:t>。</a:t>
            </a:r>
          </a:p>
          <a:p>
            <a:pPr algn="just">
              <a:lnSpc>
                <a:spcPct val="100000"/>
              </a:lnSpc>
              <a:spcBef>
                <a:spcPts val="600"/>
              </a:spcBef>
              <a:spcAft>
                <a:spcPts val="600"/>
              </a:spcAft>
            </a:pPr>
            <a:endParaRPr lang="zh-TW" altLang="en-US" sz="3600" dirty="0">
              <a:solidFill>
                <a:schemeClr val="tx1"/>
              </a:solidFill>
              <a:latin typeface="微軟正黑體" panose="020B0604030504040204" pitchFamily="34" charset="-120"/>
              <a:ea typeface="微軟正黑體" panose="020B0604030504040204" pitchFamily="34" charset="-120"/>
              <a:cs typeface="+mj-cs"/>
            </a:endParaRPr>
          </a:p>
          <a:p>
            <a:pPr algn="just">
              <a:lnSpc>
                <a:spcPct val="100000"/>
              </a:lnSpc>
              <a:spcBef>
                <a:spcPts val="600"/>
              </a:spcBef>
              <a:spcAft>
                <a:spcPts val="600"/>
              </a:spcAft>
            </a:pPr>
            <a:r>
              <a:rPr lang="en-US" altLang="zh-TW" sz="3400" dirty="0" smtClean="0">
                <a:solidFill>
                  <a:srgbClr val="FF0000"/>
                </a:solidFill>
                <a:latin typeface="微軟正黑體" panose="020B0604030504040204" pitchFamily="34" charset="-120"/>
                <a:ea typeface="微軟正黑體" panose="020B0604030504040204" pitchFamily="34" charset="-120"/>
                <a:cs typeface="+mj-cs"/>
              </a:rPr>
              <a:t>※</a:t>
            </a:r>
            <a:r>
              <a:rPr lang="zh-TW" altLang="en-US" sz="3400" dirty="0">
                <a:solidFill>
                  <a:srgbClr val="FF0000"/>
                </a:solidFill>
                <a:latin typeface="微軟正黑體" panose="020B0604030504040204" pitchFamily="34" charset="-120"/>
                <a:ea typeface="微軟正黑體" panose="020B0604030504040204" pitchFamily="34" charset="-120"/>
                <a:cs typeface="+mj-cs"/>
              </a:rPr>
              <a:t> </a:t>
            </a:r>
            <a:r>
              <a:rPr lang="zh-TW" altLang="en-US" sz="3400" dirty="0" smtClean="0">
                <a:solidFill>
                  <a:srgbClr val="FF0000"/>
                </a:solidFill>
                <a:latin typeface="微軟正黑體" panose="020B0604030504040204" pitchFamily="34" charset="-120"/>
                <a:ea typeface="微軟正黑體" panose="020B0604030504040204" pitchFamily="34" charset="-120"/>
                <a:cs typeface="+mj-cs"/>
              </a:rPr>
              <a:t>注意事項：</a:t>
            </a:r>
            <a:endParaRPr lang="en-US" altLang="zh-TW" sz="3400" dirty="0" smtClean="0">
              <a:solidFill>
                <a:srgbClr val="FF0000"/>
              </a:solidFill>
              <a:latin typeface="微軟正黑體" panose="020B0604030504040204" pitchFamily="34" charset="-120"/>
              <a:ea typeface="微軟正黑體" panose="020B0604030504040204" pitchFamily="34" charset="-120"/>
              <a:cs typeface="+mj-cs"/>
            </a:endParaRPr>
          </a:p>
          <a:p>
            <a:pPr marL="625475" indent="-625475" algn="just">
              <a:lnSpc>
                <a:spcPct val="100000"/>
              </a:lnSpc>
              <a:spcBef>
                <a:spcPts val="600"/>
              </a:spcBef>
              <a:spcAft>
                <a:spcPts val="600"/>
              </a:spcAft>
              <a:buFont typeface="+mj-lt"/>
              <a:buAutoNum type="arabicPeriod"/>
            </a:pPr>
            <a:r>
              <a:rPr lang="zh-TW" altLang="en-US" sz="3000" dirty="0">
                <a:solidFill>
                  <a:schemeClr val="tx1"/>
                </a:solidFill>
                <a:latin typeface="微軟正黑體" panose="020B0604030504040204" pitchFamily="34" charset="-120"/>
                <a:ea typeface="微軟正黑體" panose="020B0604030504040204" pitchFamily="34" charset="-120"/>
                <a:cs typeface="+mj-cs"/>
              </a:rPr>
              <a:t>低收入戶，每人每一年度傷病看護補助以</a:t>
            </a:r>
            <a:r>
              <a:rPr lang="en-US" altLang="zh-TW" sz="3000" dirty="0">
                <a:solidFill>
                  <a:srgbClr val="FF0000"/>
                </a:solidFill>
                <a:latin typeface="微軟正黑體" panose="020B0604030504040204" pitchFamily="34" charset="-120"/>
                <a:ea typeface="微軟正黑體" panose="020B0604030504040204" pitchFamily="34" charset="-120"/>
                <a:cs typeface="+mj-cs"/>
              </a:rPr>
              <a:t>18</a:t>
            </a:r>
            <a:r>
              <a:rPr lang="zh-TW" altLang="en-US" sz="3000" dirty="0">
                <a:solidFill>
                  <a:srgbClr val="FF0000"/>
                </a:solidFill>
                <a:latin typeface="微軟正黑體" panose="020B0604030504040204" pitchFamily="34" charset="-120"/>
                <a:ea typeface="微軟正黑體" panose="020B0604030504040204" pitchFamily="34" charset="-120"/>
                <a:cs typeface="+mj-cs"/>
              </a:rPr>
              <a:t>萬元</a:t>
            </a:r>
            <a:r>
              <a:rPr lang="zh-TW" altLang="en-US" sz="3000" dirty="0">
                <a:solidFill>
                  <a:schemeClr val="tx1"/>
                </a:solidFill>
                <a:latin typeface="微軟正黑體" panose="020B0604030504040204" pitchFamily="34" charset="-120"/>
                <a:ea typeface="微軟正黑體" panose="020B0604030504040204" pitchFamily="34" charset="-120"/>
                <a:cs typeface="+mj-cs"/>
              </a:rPr>
              <a:t>為限</a:t>
            </a:r>
            <a:r>
              <a:rPr lang="zh-TW" altLang="en-US" sz="3000" dirty="0" smtClean="0">
                <a:solidFill>
                  <a:schemeClr val="tx1"/>
                </a:solidFill>
                <a:latin typeface="微軟正黑體" panose="020B0604030504040204" pitchFamily="34" charset="-120"/>
                <a:ea typeface="微軟正黑體" panose="020B0604030504040204" pitchFamily="34" charset="-120"/>
                <a:cs typeface="+mj-cs"/>
              </a:rPr>
              <a:t>。</a:t>
            </a:r>
            <a:endParaRPr lang="en-US" altLang="zh-TW" sz="3000" dirty="0" smtClean="0">
              <a:solidFill>
                <a:schemeClr val="tx1"/>
              </a:solidFill>
              <a:latin typeface="微軟正黑體" panose="020B0604030504040204" pitchFamily="34" charset="-120"/>
              <a:ea typeface="微軟正黑體" panose="020B0604030504040204" pitchFamily="34" charset="-120"/>
              <a:cs typeface="+mj-cs"/>
            </a:endParaRPr>
          </a:p>
          <a:p>
            <a:pPr marL="625475" indent="-625475" algn="just">
              <a:lnSpc>
                <a:spcPct val="100000"/>
              </a:lnSpc>
              <a:spcBef>
                <a:spcPts val="600"/>
              </a:spcBef>
              <a:spcAft>
                <a:spcPts val="600"/>
              </a:spcAft>
              <a:buFont typeface="+mj-lt"/>
              <a:buAutoNum type="arabicPeriod"/>
            </a:pPr>
            <a:r>
              <a:rPr lang="zh-TW" altLang="en-US" sz="3000" dirty="0">
                <a:solidFill>
                  <a:schemeClr val="tx1"/>
                </a:solidFill>
                <a:latin typeface="微軟正黑體" panose="020B0604030504040204" pitchFamily="34" charset="-120"/>
                <a:ea typeface="微軟正黑體" panose="020B0604030504040204" pitchFamily="34" charset="-120"/>
                <a:cs typeface="+mj-cs"/>
              </a:rPr>
              <a:t>中低收入戶，每人每一年度傷病看護補助以</a:t>
            </a:r>
            <a:r>
              <a:rPr lang="en-US" altLang="zh-TW" sz="3000" dirty="0">
                <a:solidFill>
                  <a:srgbClr val="FF0000"/>
                </a:solidFill>
                <a:latin typeface="微軟正黑體" panose="020B0604030504040204" pitchFamily="34" charset="-120"/>
                <a:ea typeface="微軟正黑體" panose="020B0604030504040204" pitchFamily="34" charset="-120"/>
                <a:cs typeface="+mj-cs"/>
              </a:rPr>
              <a:t>9</a:t>
            </a:r>
            <a:r>
              <a:rPr lang="zh-TW" altLang="en-US" sz="3000" dirty="0">
                <a:solidFill>
                  <a:srgbClr val="FF0000"/>
                </a:solidFill>
                <a:latin typeface="微軟正黑體" panose="020B0604030504040204" pitchFamily="34" charset="-120"/>
                <a:ea typeface="微軟正黑體" panose="020B0604030504040204" pitchFamily="34" charset="-120"/>
                <a:cs typeface="+mj-cs"/>
              </a:rPr>
              <a:t>萬元</a:t>
            </a:r>
            <a:r>
              <a:rPr lang="zh-TW" altLang="en-US" sz="3000" dirty="0">
                <a:solidFill>
                  <a:schemeClr val="tx1"/>
                </a:solidFill>
                <a:latin typeface="微軟正黑體" panose="020B0604030504040204" pitchFamily="34" charset="-120"/>
                <a:ea typeface="微軟正黑體" panose="020B0604030504040204" pitchFamily="34" charset="-120"/>
                <a:cs typeface="+mj-cs"/>
              </a:rPr>
              <a:t>為限。</a:t>
            </a:r>
          </a:p>
          <a:p>
            <a:pPr marL="625475" indent="-625475" algn="just">
              <a:lnSpc>
                <a:spcPct val="100000"/>
              </a:lnSpc>
              <a:spcBef>
                <a:spcPts val="600"/>
              </a:spcBef>
              <a:spcAft>
                <a:spcPts val="600"/>
              </a:spcAft>
              <a:buFont typeface="+mj-lt"/>
              <a:buAutoNum type="arabicPeriod"/>
            </a:pPr>
            <a:r>
              <a:rPr lang="zh-TW" altLang="en-US" sz="3000" dirty="0">
                <a:solidFill>
                  <a:schemeClr val="tx1"/>
                </a:solidFill>
                <a:latin typeface="微軟正黑體" panose="020B0604030504040204" pitchFamily="34" charset="-120"/>
                <a:ea typeface="微軟正黑體" panose="020B0604030504040204" pitchFamily="34" charset="-120"/>
                <a:cs typeface="+mj-cs"/>
              </a:rPr>
              <a:t>於事實發生後</a:t>
            </a:r>
            <a:r>
              <a:rPr lang="zh-TW" altLang="en-US" sz="3000" dirty="0">
                <a:solidFill>
                  <a:srgbClr val="FF0000"/>
                </a:solidFill>
                <a:latin typeface="微軟正黑體" panose="020B0604030504040204" pitchFamily="34" charset="-120"/>
                <a:ea typeface="微軟正黑體" panose="020B0604030504040204" pitchFamily="34" charset="-120"/>
                <a:cs typeface="+mj-cs"/>
              </a:rPr>
              <a:t>三個月內</a:t>
            </a:r>
            <a:r>
              <a:rPr lang="zh-TW" altLang="en-US" sz="3000" dirty="0">
                <a:solidFill>
                  <a:schemeClr val="tx1"/>
                </a:solidFill>
                <a:latin typeface="微軟正黑體" panose="020B0604030504040204" pitchFamily="34" charset="-120"/>
                <a:ea typeface="微軟正黑體" panose="020B0604030504040204" pitchFamily="34" charset="-120"/>
                <a:cs typeface="+mj-cs"/>
              </a:rPr>
              <a:t>提出申請。 </a:t>
            </a:r>
            <a:endParaRPr lang="zh-TW" altLang="en-US" sz="3000" dirty="0" smtClean="0">
              <a:solidFill>
                <a:schemeClr val="tx1"/>
              </a:solidFill>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25725087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0" y="0"/>
            <a:ext cx="12192000" cy="5146431"/>
          </a:xfrm>
          <a:prstGeom prst="rect">
            <a:avLst/>
          </a:prstGeom>
          <a:solidFill>
            <a:srgbClr val="92048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4" name="矩形 13"/>
          <p:cNvSpPr/>
          <p:nvPr/>
        </p:nvSpPr>
        <p:spPr>
          <a:xfrm>
            <a:off x="0" y="-1"/>
            <a:ext cx="12192000" cy="208231"/>
          </a:xfrm>
          <a:prstGeom prst="rect">
            <a:avLst/>
          </a:prstGeom>
          <a:solidFill>
            <a:srgbClr val="FED6FB"/>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kumimoji="0" lang="zh-TW" altLang="en-US">
              <a:solidFill>
                <a:schemeClr val="bg1">
                  <a:lumMod val="65000"/>
                </a:schemeClr>
              </a:solidFill>
            </a:endParaRPr>
          </a:p>
        </p:txBody>
      </p:sp>
      <p:sp>
        <p:nvSpPr>
          <p:cNvPr id="15" name="矩形 14"/>
          <p:cNvSpPr/>
          <p:nvPr/>
        </p:nvSpPr>
        <p:spPr>
          <a:xfrm>
            <a:off x="0" y="6681456"/>
            <a:ext cx="12192000" cy="17654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TW" altLang="en-US"/>
          </a:p>
        </p:txBody>
      </p:sp>
      <p:sp>
        <p:nvSpPr>
          <p:cNvPr id="17" name="文字方塊 16"/>
          <p:cNvSpPr txBox="1"/>
          <p:nvPr/>
        </p:nvSpPr>
        <p:spPr>
          <a:xfrm>
            <a:off x="3446168" y="2022584"/>
            <a:ext cx="8745832" cy="1055608"/>
          </a:xfrm>
          <a:prstGeom prst="roundRect">
            <a:avLst/>
          </a:prstGeom>
          <a:solidFill>
            <a:schemeClr val="bg1">
              <a:lumMod val="50000"/>
            </a:schemeClr>
          </a:solidFill>
        </p:spPr>
        <p:txBody>
          <a:bodyPr wrap="square" rtlCol="0">
            <a:spAutoFit/>
          </a:bodyPr>
          <a:lstStyle/>
          <a:p>
            <a:r>
              <a:rPr lang="zh-TW" altLang="en-US" sz="2800" b="1" dirty="0">
                <a:solidFill>
                  <a:schemeClr val="bg1"/>
                </a:solidFill>
                <a:latin typeface="微軟正黑體" pitchFamily="34" charset="-120"/>
                <a:ea typeface="微軟正黑體" pitchFamily="34" charset="-120"/>
              </a:rPr>
              <a:t>通報系統</a:t>
            </a:r>
            <a:r>
              <a:rPr lang="zh-TW" altLang="en-US" sz="2800" b="1" dirty="0" smtClean="0">
                <a:solidFill>
                  <a:schemeClr val="bg1"/>
                </a:solidFill>
                <a:latin typeface="微軟正黑體" pitchFamily="34" charset="-120"/>
                <a:ea typeface="微軟正黑體" pitchFamily="34" charset="-120"/>
              </a:rPr>
              <a:t>操作</a:t>
            </a:r>
          </a:p>
          <a:p>
            <a:r>
              <a:rPr lang="zh-TW" altLang="en-US" sz="2800" b="1" dirty="0">
                <a:solidFill>
                  <a:schemeClr val="bg1"/>
                </a:solidFill>
                <a:latin typeface="微軟正黑體" pitchFamily="34" charset="-120"/>
                <a:ea typeface="微軟正黑體" pitchFamily="34" charset="-120"/>
              </a:rPr>
              <a:t>福利小幫手、社福通報</a:t>
            </a:r>
            <a:r>
              <a:rPr lang="zh-TW" altLang="en-US" sz="2800" b="1" dirty="0" smtClean="0">
                <a:solidFill>
                  <a:schemeClr val="bg1"/>
                </a:solidFill>
                <a:latin typeface="微軟正黑體" pitchFamily="34" charset="-120"/>
                <a:ea typeface="微軟正黑體" pitchFamily="34" charset="-120"/>
              </a:rPr>
              <a:t>系統</a:t>
            </a:r>
            <a:endParaRPr lang="zh-TW" altLang="en-US" sz="2800" b="1" dirty="0">
              <a:solidFill>
                <a:schemeClr val="bg1"/>
              </a:solidFill>
              <a:latin typeface="微軟正黑體" pitchFamily="34" charset="-120"/>
              <a:ea typeface="微軟正黑體" pitchFamily="34" charset="-120"/>
            </a:endParaRPr>
          </a:p>
        </p:txBody>
      </p:sp>
      <p:sp>
        <p:nvSpPr>
          <p:cNvPr id="18" name="文字方塊 17"/>
          <p:cNvSpPr txBox="1"/>
          <p:nvPr/>
        </p:nvSpPr>
        <p:spPr>
          <a:xfrm>
            <a:off x="316871" y="878186"/>
            <a:ext cx="3220656" cy="3170099"/>
          </a:xfrm>
          <a:prstGeom prst="rect">
            <a:avLst/>
          </a:prstGeom>
          <a:solidFill>
            <a:schemeClr val="tx1">
              <a:lumMod val="50000"/>
              <a:lumOff val="50000"/>
            </a:schemeClr>
          </a:solidFill>
          <a:ln>
            <a:solidFill>
              <a:srgbClr val="92D050"/>
            </a:solidFill>
          </a:ln>
        </p:spPr>
        <p:txBody>
          <a:bodyPr wrap="square" rtlCol="0">
            <a:spAutoFit/>
          </a:bodyPr>
          <a:lstStyle/>
          <a:p>
            <a:r>
              <a:rPr lang="en-US" altLang="zh-TW" sz="20000" dirty="0" smtClean="0">
                <a:solidFill>
                  <a:schemeClr val="bg1"/>
                </a:solidFill>
              </a:rPr>
              <a:t>0</a:t>
            </a:r>
            <a:r>
              <a:rPr lang="en-US" altLang="zh-TW" sz="20000" dirty="0">
                <a:solidFill>
                  <a:schemeClr val="bg1"/>
                </a:solidFill>
              </a:rPr>
              <a:t>3</a:t>
            </a:r>
            <a:endParaRPr lang="zh-TW" altLang="en-US" sz="20000" dirty="0">
              <a:solidFill>
                <a:schemeClr val="bg1"/>
              </a:solidFill>
            </a:endParaRPr>
          </a:p>
        </p:txBody>
      </p:sp>
    </p:spTree>
    <p:extLst>
      <p:ext uri="{BB962C8B-B14F-4D97-AF65-F5344CB8AC3E}">
        <p14:creationId xmlns:p14="http://schemas.microsoft.com/office/powerpoint/2010/main" val="26378665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433352" y="229354"/>
            <a:ext cx="3306288"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000" b="1" dirty="0">
                <a:solidFill>
                  <a:schemeClr val="bg1"/>
                </a:solidFill>
                <a:latin typeface="微軟正黑體" pitchFamily="34" charset="-120"/>
                <a:ea typeface="微軟正黑體" pitchFamily="34" charset="-120"/>
              </a:rPr>
              <a:t>通報系統操作</a:t>
            </a:r>
          </a:p>
        </p:txBody>
      </p:sp>
      <p:pic>
        <p:nvPicPr>
          <p:cNvPr id="6" name="圖片 5" descr="彰化LOGO_13_1080117.png"/>
          <p:cNvPicPr>
            <a:picLocks noChangeAspect="1"/>
          </p:cNvPicPr>
          <p:nvPr/>
        </p:nvPicPr>
        <p:blipFill>
          <a:blip r:embed="rId2" cstate="print"/>
          <a:stretch>
            <a:fillRect/>
          </a:stretch>
        </p:blipFill>
        <p:spPr>
          <a:xfrm>
            <a:off x="286339" y="214467"/>
            <a:ext cx="1093314" cy="993010"/>
          </a:xfrm>
          <a:prstGeom prst="rect">
            <a:avLst/>
          </a:prstGeom>
        </p:spPr>
      </p:pic>
      <p:sp>
        <p:nvSpPr>
          <p:cNvPr id="2" name="內容版面配置區 1"/>
          <p:cNvSpPr>
            <a:spLocks noGrp="1"/>
          </p:cNvSpPr>
          <p:nvPr>
            <p:ph idx="1"/>
          </p:nvPr>
        </p:nvSpPr>
        <p:spPr>
          <a:xfrm>
            <a:off x="832996" y="1285187"/>
            <a:ext cx="10515600" cy="975359"/>
          </a:xfrm>
        </p:spPr>
        <p:txBody>
          <a:bodyPr/>
          <a:lstStyle/>
          <a:p>
            <a:pPr algn="just">
              <a:spcBef>
                <a:spcPts val="400"/>
              </a:spcBef>
              <a:spcAft>
                <a:spcPts val="400"/>
              </a:spcAft>
            </a:pPr>
            <a:r>
              <a:rPr lang="zh-TW" altLang="en-US" sz="2400" dirty="0" smtClean="0">
                <a:latin typeface="微軟正黑體" panose="020B0604030504040204" pitchFamily="34" charset="-120"/>
                <a:ea typeface="微軟正黑體" panose="020B0604030504040204" pitchFamily="34" charset="-120"/>
              </a:rPr>
              <a:t>網址：</a:t>
            </a:r>
            <a:r>
              <a:rPr lang="en-US" altLang="zh-TW" sz="2400" dirty="0">
                <a:latin typeface="微軟正黑體" panose="020B0604030504040204" pitchFamily="34" charset="-120"/>
                <a:ea typeface="微軟正黑體" panose="020B0604030504040204" pitchFamily="34" charset="-120"/>
                <a:hlinkClick r:id="rId3"/>
              </a:rPr>
              <a:t>http://lac.chcg.gov.tw/lachelper/</a:t>
            </a:r>
            <a:r>
              <a:rPr lang="en-US" altLang="zh-TW" sz="2400" dirty="0">
                <a:latin typeface="微軟正黑體" panose="020B0604030504040204" pitchFamily="34" charset="-120"/>
                <a:ea typeface="微軟正黑體" panose="020B0604030504040204" pitchFamily="34" charset="-120"/>
              </a:rPr>
              <a:t> </a:t>
            </a:r>
            <a:endParaRPr lang="zh-TW" altLang="en-US" sz="2400" dirty="0">
              <a:latin typeface="微軟正黑體" panose="020B0604030504040204" pitchFamily="34" charset="-120"/>
              <a:ea typeface="微軟正黑體" panose="020B0604030504040204" pitchFamily="34" charset="-120"/>
            </a:endParaRPr>
          </a:p>
          <a:p>
            <a:pPr algn="just">
              <a:spcBef>
                <a:spcPts val="400"/>
              </a:spcBef>
              <a:spcAft>
                <a:spcPts val="400"/>
              </a:spcAft>
            </a:pPr>
            <a:r>
              <a:rPr lang="zh-TW" altLang="en-US" sz="2600" b="1" dirty="0">
                <a:solidFill>
                  <a:srgbClr val="FF0000"/>
                </a:solidFill>
                <a:latin typeface="微軟正黑體" panose="020B0604030504040204" pitchFamily="34" charset="-120"/>
                <a:ea typeface="微軟正黑體" panose="020B0604030504040204" pitchFamily="34" charset="-120"/>
                <a:cs typeface="+mj-cs"/>
              </a:rPr>
              <a:t>支援瀏覽器：</a:t>
            </a:r>
            <a:r>
              <a:rPr lang="en-US" altLang="zh-TW" sz="2600" b="1" dirty="0">
                <a:solidFill>
                  <a:srgbClr val="FF0000"/>
                </a:solidFill>
                <a:latin typeface="微軟正黑體" panose="020B0604030504040204" pitchFamily="34" charset="-120"/>
                <a:ea typeface="微軟正黑體" panose="020B0604030504040204" pitchFamily="34" charset="-120"/>
                <a:cs typeface="+mj-cs"/>
              </a:rPr>
              <a:t>Chrome</a:t>
            </a:r>
            <a:r>
              <a:rPr lang="zh-TW" altLang="en-US" sz="2600" b="1" dirty="0">
                <a:solidFill>
                  <a:srgbClr val="FF0000"/>
                </a:solidFill>
                <a:latin typeface="微軟正黑體" panose="020B0604030504040204" pitchFamily="34" charset="-120"/>
                <a:ea typeface="微軟正黑體" panose="020B0604030504040204" pitchFamily="34" charset="-120"/>
                <a:cs typeface="+mj-cs"/>
              </a:rPr>
              <a:t>、</a:t>
            </a:r>
            <a:r>
              <a:rPr lang="en-US" altLang="zh-TW" sz="2600" b="1" dirty="0" smtClean="0">
                <a:solidFill>
                  <a:srgbClr val="FF0000"/>
                </a:solidFill>
                <a:latin typeface="微軟正黑體" panose="020B0604030504040204" pitchFamily="34" charset="-120"/>
                <a:ea typeface="微軟正黑體" panose="020B0604030504040204" pitchFamily="34" charset="-120"/>
                <a:cs typeface="+mj-cs"/>
              </a:rPr>
              <a:t>Firefox</a:t>
            </a:r>
            <a:endParaRPr lang="en-US" altLang="zh-TW" sz="2600" b="1" dirty="0">
              <a:solidFill>
                <a:srgbClr val="FF0000"/>
              </a:solidFill>
              <a:latin typeface="微軟正黑體" panose="020B0604030504040204" pitchFamily="34" charset="-120"/>
              <a:ea typeface="微軟正黑體" panose="020B0604030504040204" pitchFamily="34" charset="-120"/>
              <a:cs typeface="+mj-cs"/>
            </a:endParaRPr>
          </a:p>
        </p:txBody>
      </p:sp>
      <p:pic>
        <p:nvPicPr>
          <p:cNvPr id="7" name="Picture 2" descr="C:\Users\user\Desktop\15102135762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02887" y="2230066"/>
            <a:ext cx="7186987" cy="4432998"/>
          </a:xfrm>
          <a:prstGeom prst="rect">
            <a:avLst/>
          </a:prstGeom>
          <a:noFill/>
          <a:extLst>
            <a:ext uri="{909E8E84-426E-40DD-AFC4-6F175D3DCCD1}">
              <a14:hiddenFill xmlns:a14="http://schemas.microsoft.com/office/drawing/2010/main">
                <a:solidFill>
                  <a:srgbClr val="FFFFFF"/>
                </a:solidFill>
              </a14:hiddenFill>
            </a:ext>
          </a:extLst>
        </p:spPr>
      </p:pic>
      <p:sp>
        <p:nvSpPr>
          <p:cNvPr id="8" name="標題 1"/>
          <p:cNvSpPr txBox="1">
            <a:spLocks/>
          </p:cNvSpPr>
          <p:nvPr/>
        </p:nvSpPr>
        <p:spPr>
          <a:xfrm>
            <a:off x="4739640" y="164877"/>
            <a:ext cx="7135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a:latin typeface="微軟正黑體" panose="020B0604030504040204" pitchFamily="34" charset="-120"/>
                <a:ea typeface="微軟正黑體" panose="020B0604030504040204" pitchFamily="34" charset="-120"/>
              </a:rPr>
              <a:t>一、福利小幫手</a:t>
            </a:r>
          </a:p>
        </p:txBody>
      </p:sp>
    </p:spTree>
    <p:extLst>
      <p:ext uri="{BB962C8B-B14F-4D97-AF65-F5344CB8AC3E}">
        <p14:creationId xmlns:p14="http://schemas.microsoft.com/office/powerpoint/2010/main" val="3008634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433352" y="229354"/>
            <a:ext cx="3306288"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000" b="1" dirty="0">
                <a:solidFill>
                  <a:schemeClr val="bg1"/>
                </a:solidFill>
                <a:latin typeface="微軟正黑體" pitchFamily="34" charset="-120"/>
                <a:ea typeface="微軟正黑體" pitchFamily="34" charset="-120"/>
              </a:rPr>
              <a:t>通報系統操作</a:t>
            </a:r>
          </a:p>
        </p:txBody>
      </p:sp>
      <p:pic>
        <p:nvPicPr>
          <p:cNvPr id="6" name="圖片 5" descr="彰化LOGO_13_1080117.png"/>
          <p:cNvPicPr>
            <a:picLocks noChangeAspect="1"/>
          </p:cNvPicPr>
          <p:nvPr/>
        </p:nvPicPr>
        <p:blipFill>
          <a:blip r:embed="rId2" cstate="print"/>
          <a:stretch>
            <a:fillRect/>
          </a:stretch>
        </p:blipFill>
        <p:spPr>
          <a:xfrm>
            <a:off x="286339" y="214467"/>
            <a:ext cx="1093314" cy="993010"/>
          </a:xfrm>
          <a:prstGeom prst="rect">
            <a:avLst/>
          </a:prstGeom>
        </p:spPr>
      </p:pic>
      <p:sp>
        <p:nvSpPr>
          <p:cNvPr id="2" name="內容版面配置區 1"/>
          <p:cNvSpPr>
            <a:spLocks noGrp="1"/>
          </p:cNvSpPr>
          <p:nvPr>
            <p:ph idx="1"/>
          </p:nvPr>
        </p:nvSpPr>
        <p:spPr>
          <a:xfrm>
            <a:off x="832996" y="1285187"/>
            <a:ext cx="10515600" cy="975359"/>
          </a:xfrm>
        </p:spPr>
        <p:txBody>
          <a:bodyPr/>
          <a:lstStyle/>
          <a:p>
            <a:pPr algn="just">
              <a:spcBef>
                <a:spcPts val="400"/>
              </a:spcBef>
              <a:spcAft>
                <a:spcPts val="400"/>
              </a:spcAft>
            </a:pPr>
            <a:r>
              <a:rPr lang="zh-TW" altLang="en-US" sz="2400" dirty="0" smtClean="0">
                <a:latin typeface="微軟正黑體" panose="020B0604030504040204" pitchFamily="34" charset="-120"/>
                <a:ea typeface="微軟正黑體" panose="020B0604030504040204" pitchFamily="34" charset="-120"/>
              </a:rPr>
              <a:t>網址（線</a:t>
            </a:r>
            <a:r>
              <a:rPr lang="zh-TW" altLang="en-US" sz="2400" dirty="0">
                <a:latin typeface="微軟正黑體" panose="020B0604030504040204" pitchFamily="34" charset="-120"/>
                <a:ea typeface="微軟正黑體" panose="020B0604030504040204" pitchFamily="34" charset="-120"/>
              </a:rPr>
              <a:t>上</a:t>
            </a:r>
            <a:r>
              <a:rPr lang="zh-TW" altLang="en-US" sz="2400" dirty="0" smtClean="0">
                <a:latin typeface="微軟正黑體" panose="020B0604030504040204" pitchFamily="34" charset="-120"/>
                <a:ea typeface="微軟正黑體" panose="020B0604030504040204" pitchFamily="34" charset="-120"/>
              </a:rPr>
              <a:t>通報）：</a:t>
            </a:r>
            <a:r>
              <a:rPr lang="en-US" altLang="zh-TW" sz="2400" dirty="0">
                <a:latin typeface="微軟正黑體" panose="020B0604030504040204" pitchFamily="34" charset="-120"/>
                <a:ea typeface="微軟正黑體" panose="020B0604030504040204" pitchFamily="34" charset="-120"/>
                <a:hlinkClick r:id="rId3"/>
              </a:rPr>
              <a:t>http://</a:t>
            </a:r>
            <a:r>
              <a:rPr lang="en-US" altLang="zh-TW" sz="2400" dirty="0" smtClean="0">
                <a:latin typeface="微軟正黑體" panose="020B0604030504040204" pitchFamily="34" charset="-120"/>
                <a:ea typeface="微軟正黑體" panose="020B0604030504040204" pitchFamily="34" charset="-120"/>
                <a:hlinkClick r:id="rId3"/>
              </a:rPr>
              <a:t>lac.chcg.gov.tw/ntc/html/page/home.html</a:t>
            </a:r>
            <a:endParaRPr lang="en-US" altLang="zh-TW" sz="2400" dirty="0" smtClean="0">
              <a:latin typeface="微軟正黑體" panose="020B0604030504040204" pitchFamily="34" charset="-120"/>
              <a:ea typeface="微軟正黑體" panose="020B0604030504040204" pitchFamily="34" charset="-120"/>
            </a:endParaRPr>
          </a:p>
          <a:p>
            <a:pPr algn="just">
              <a:spcBef>
                <a:spcPts val="400"/>
              </a:spcBef>
              <a:spcAft>
                <a:spcPts val="400"/>
              </a:spcAft>
            </a:pPr>
            <a:r>
              <a:rPr lang="zh-TW" altLang="en-US" sz="2600" b="1" dirty="0" smtClean="0">
                <a:solidFill>
                  <a:srgbClr val="FF0000"/>
                </a:solidFill>
                <a:latin typeface="微軟正黑體" panose="020B0604030504040204" pitchFamily="34" charset="-120"/>
                <a:ea typeface="微軟正黑體" panose="020B0604030504040204" pitchFamily="34" charset="-120"/>
                <a:cs typeface="+mj-cs"/>
              </a:rPr>
              <a:t>支援</a:t>
            </a:r>
            <a:r>
              <a:rPr lang="zh-TW" altLang="en-US" sz="2600" b="1" dirty="0">
                <a:solidFill>
                  <a:srgbClr val="FF0000"/>
                </a:solidFill>
                <a:latin typeface="微軟正黑體" panose="020B0604030504040204" pitchFamily="34" charset="-120"/>
                <a:ea typeface="微軟正黑體" panose="020B0604030504040204" pitchFamily="34" charset="-120"/>
                <a:cs typeface="+mj-cs"/>
              </a:rPr>
              <a:t>瀏覽器：</a:t>
            </a:r>
            <a:r>
              <a:rPr lang="en-US" altLang="zh-TW" sz="2600" b="1" dirty="0">
                <a:solidFill>
                  <a:srgbClr val="FF0000"/>
                </a:solidFill>
                <a:latin typeface="微軟正黑體" panose="020B0604030504040204" pitchFamily="34" charset="-120"/>
                <a:ea typeface="微軟正黑體" panose="020B0604030504040204" pitchFamily="34" charset="-120"/>
                <a:cs typeface="+mj-cs"/>
              </a:rPr>
              <a:t>Chrome</a:t>
            </a:r>
            <a:r>
              <a:rPr lang="zh-TW" altLang="en-US" sz="2600" b="1" dirty="0">
                <a:solidFill>
                  <a:srgbClr val="FF0000"/>
                </a:solidFill>
                <a:latin typeface="微軟正黑體" panose="020B0604030504040204" pitchFamily="34" charset="-120"/>
                <a:ea typeface="微軟正黑體" panose="020B0604030504040204" pitchFamily="34" charset="-120"/>
                <a:cs typeface="+mj-cs"/>
              </a:rPr>
              <a:t>、</a:t>
            </a:r>
            <a:r>
              <a:rPr lang="en-US" altLang="zh-TW" sz="2600" b="1" dirty="0" smtClean="0">
                <a:solidFill>
                  <a:srgbClr val="FF0000"/>
                </a:solidFill>
                <a:latin typeface="微軟正黑體" panose="020B0604030504040204" pitchFamily="34" charset="-120"/>
                <a:ea typeface="微軟正黑體" panose="020B0604030504040204" pitchFamily="34" charset="-120"/>
                <a:cs typeface="+mj-cs"/>
              </a:rPr>
              <a:t>Firefox</a:t>
            </a:r>
            <a:endParaRPr lang="en-US" altLang="zh-TW" sz="2600" b="1" dirty="0">
              <a:solidFill>
                <a:srgbClr val="FF0000"/>
              </a:solidFill>
              <a:latin typeface="微軟正黑體" panose="020B0604030504040204" pitchFamily="34" charset="-120"/>
              <a:ea typeface="微軟正黑體" panose="020B0604030504040204" pitchFamily="34" charset="-120"/>
              <a:cs typeface="+mj-cs"/>
            </a:endParaRPr>
          </a:p>
        </p:txBody>
      </p:sp>
      <p:sp>
        <p:nvSpPr>
          <p:cNvPr id="8" name="標題 1"/>
          <p:cNvSpPr txBox="1">
            <a:spLocks/>
          </p:cNvSpPr>
          <p:nvPr/>
        </p:nvSpPr>
        <p:spPr>
          <a:xfrm>
            <a:off x="4739640" y="164877"/>
            <a:ext cx="7135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latin typeface="微軟正黑體" panose="020B0604030504040204" pitchFamily="34" charset="-120"/>
                <a:ea typeface="微軟正黑體" panose="020B0604030504040204" pitchFamily="34" charset="-120"/>
              </a:rPr>
              <a:t>二、社福通報</a:t>
            </a:r>
            <a:r>
              <a:rPr lang="en-US" altLang="zh-TW" sz="3200" b="1" dirty="0" smtClean="0">
                <a:latin typeface="微軟正黑體" panose="020B0604030504040204" pitchFamily="34" charset="-120"/>
                <a:ea typeface="微軟正黑體" panose="020B0604030504040204" pitchFamily="34" charset="-120"/>
              </a:rPr>
              <a:t>(1)</a:t>
            </a:r>
            <a:endParaRPr lang="zh-TW" altLang="en-US" sz="3200" b="1" dirty="0">
              <a:latin typeface="微軟正黑體" panose="020B0604030504040204" pitchFamily="34" charset="-120"/>
              <a:ea typeface="微軟正黑體" panose="020B0604030504040204" pitchFamily="34" charset="-120"/>
            </a:endParaRPr>
          </a:p>
        </p:txBody>
      </p:sp>
      <p:pic>
        <p:nvPicPr>
          <p:cNvPr id="9" name="Picture 2" descr="C:\Users\user\Desktop\15102134806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77"/>
          <a:stretch/>
        </p:blipFill>
        <p:spPr bwMode="auto">
          <a:xfrm>
            <a:off x="1433352" y="2238832"/>
            <a:ext cx="9470898" cy="446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112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433352" y="229354"/>
            <a:ext cx="3306288"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4000" b="1" dirty="0">
                <a:solidFill>
                  <a:schemeClr val="bg1"/>
                </a:solidFill>
                <a:latin typeface="微軟正黑體" pitchFamily="34" charset="-120"/>
                <a:ea typeface="微軟正黑體" pitchFamily="34" charset="-120"/>
              </a:rPr>
              <a:t>通報系統操作</a:t>
            </a:r>
          </a:p>
        </p:txBody>
      </p:sp>
      <p:pic>
        <p:nvPicPr>
          <p:cNvPr id="6" name="圖片 5" descr="彰化LOGO_13_1080117.png"/>
          <p:cNvPicPr>
            <a:picLocks noChangeAspect="1"/>
          </p:cNvPicPr>
          <p:nvPr/>
        </p:nvPicPr>
        <p:blipFill>
          <a:blip r:embed="rId2" cstate="print"/>
          <a:stretch>
            <a:fillRect/>
          </a:stretch>
        </p:blipFill>
        <p:spPr>
          <a:xfrm>
            <a:off x="286339" y="214467"/>
            <a:ext cx="1093314" cy="993010"/>
          </a:xfrm>
          <a:prstGeom prst="rect">
            <a:avLst/>
          </a:prstGeom>
        </p:spPr>
      </p:pic>
      <p:sp>
        <p:nvSpPr>
          <p:cNvPr id="2" name="內容版面配置區 1"/>
          <p:cNvSpPr>
            <a:spLocks noGrp="1"/>
          </p:cNvSpPr>
          <p:nvPr>
            <p:ph idx="1"/>
          </p:nvPr>
        </p:nvSpPr>
        <p:spPr>
          <a:xfrm>
            <a:off x="832996" y="1285187"/>
            <a:ext cx="10515600" cy="975359"/>
          </a:xfrm>
        </p:spPr>
        <p:txBody>
          <a:bodyPr/>
          <a:lstStyle/>
          <a:p>
            <a:pPr algn="just">
              <a:spcBef>
                <a:spcPts val="400"/>
              </a:spcBef>
              <a:spcAft>
                <a:spcPts val="400"/>
              </a:spcAft>
            </a:pPr>
            <a:r>
              <a:rPr lang="zh-TW" altLang="en-US" sz="2400" dirty="0">
                <a:latin typeface="微軟正黑體" panose="020B0604030504040204" pitchFamily="34" charset="-120"/>
                <a:ea typeface="微軟正黑體" panose="020B0604030504040204" pitchFamily="34" charset="-120"/>
              </a:rPr>
              <a:t>網址（管理</a:t>
            </a:r>
            <a:r>
              <a:rPr lang="zh-TW" altLang="en-US" sz="2400" dirty="0" smtClean="0">
                <a:latin typeface="微軟正黑體" panose="020B0604030504040204" pitchFamily="34" charset="-120"/>
                <a:ea typeface="微軟正黑體" panose="020B0604030504040204" pitchFamily="34" charset="-120"/>
              </a:rPr>
              <a:t>端</a:t>
            </a:r>
            <a:r>
              <a:rPr lang="zh-TW" altLang="en-US" sz="2400" dirty="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hlinkClick r:id="rId3"/>
              </a:rPr>
              <a:t>http://lac.chcg.gov.tw/socn</a:t>
            </a:r>
            <a:r>
              <a:rPr lang="en-US" altLang="zh-TW" sz="2400" dirty="0" smtClean="0">
                <a:latin typeface="微軟正黑體" panose="020B0604030504040204" pitchFamily="34" charset="-120"/>
                <a:ea typeface="微軟正黑體" panose="020B0604030504040204" pitchFamily="34" charset="-120"/>
                <a:hlinkClick r:id="rId3"/>
              </a:rPr>
              <a:t>/</a:t>
            </a:r>
            <a:endParaRPr lang="en-US" altLang="zh-TW" sz="2400" dirty="0">
              <a:latin typeface="微軟正黑體" panose="020B0604030504040204" pitchFamily="34" charset="-120"/>
              <a:ea typeface="微軟正黑體" panose="020B0604030504040204" pitchFamily="34" charset="-120"/>
            </a:endParaRPr>
          </a:p>
          <a:p>
            <a:pPr algn="just">
              <a:spcBef>
                <a:spcPts val="400"/>
              </a:spcBef>
              <a:spcAft>
                <a:spcPts val="400"/>
              </a:spcAft>
            </a:pPr>
            <a:r>
              <a:rPr lang="zh-TW" altLang="en-US" sz="2600" b="1" dirty="0" smtClean="0">
                <a:solidFill>
                  <a:srgbClr val="FF0000"/>
                </a:solidFill>
                <a:latin typeface="微軟正黑體" panose="020B0604030504040204" pitchFamily="34" charset="-120"/>
                <a:ea typeface="微軟正黑體" panose="020B0604030504040204" pitchFamily="34" charset="-120"/>
                <a:cs typeface="+mj-cs"/>
              </a:rPr>
              <a:t>支援</a:t>
            </a:r>
            <a:r>
              <a:rPr lang="zh-TW" altLang="en-US" sz="2600" b="1" dirty="0">
                <a:solidFill>
                  <a:srgbClr val="FF0000"/>
                </a:solidFill>
                <a:latin typeface="微軟正黑體" panose="020B0604030504040204" pitchFamily="34" charset="-120"/>
                <a:ea typeface="微軟正黑體" panose="020B0604030504040204" pitchFamily="34" charset="-120"/>
                <a:cs typeface="+mj-cs"/>
              </a:rPr>
              <a:t>瀏覽器：</a:t>
            </a:r>
            <a:r>
              <a:rPr lang="en-US" altLang="zh-TW" sz="2600" b="1" dirty="0">
                <a:solidFill>
                  <a:srgbClr val="FF0000"/>
                </a:solidFill>
                <a:latin typeface="微軟正黑體" panose="020B0604030504040204" pitchFamily="34" charset="-120"/>
                <a:ea typeface="微軟正黑體" panose="020B0604030504040204" pitchFamily="34" charset="-120"/>
                <a:cs typeface="+mj-cs"/>
              </a:rPr>
              <a:t>Chrome</a:t>
            </a:r>
            <a:r>
              <a:rPr lang="zh-TW" altLang="en-US" sz="2600" b="1" dirty="0">
                <a:solidFill>
                  <a:srgbClr val="FF0000"/>
                </a:solidFill>
                <a:latin typeface="微軟正黑體" panose="020B0604030504040204" pitchFamily="34" charset="-120"/>
                <a:ea typeface="微軟正黑體" panose="020B0604030504040204" pitchFamily="34" charset="-120"/>
                <a:cs typeface="+mj-cs"/>
              </a:rPr>
              <a:t>、</a:t>
            </a:r>
            <a:r>
              <a:rPr lang="en-US" altLang="zh-TW" sz="2600" b="1" dirty="0" smtClean="0">
                <a:solidFill>
                  <a:srgbClr val="FF0000"/>
                </a:solidFill>
                <a:latin typeface="微軟正黑體" panose="020B0604030504040204" pitchFamily="34" charset="-120"/>
                <a:ea typeface="微軟正黑體" panose="020B0604030504040204" pitchFamily="34" charset="-120"/>
                <a:cs typeface="+mj-cs"/>
              </a:rPr>
              <a:t>Firefox</a:t>
            </a:r>
            <a:endParaRPr lang="en-US" altLang="zh-TW" sz="2600" b="1" dirty="0">
              <a:solidFill>
                <a:srgbClr val="FF0000"/>
              </a:solidFill>
              <a:latin typeface="微軟正黑體" panose="020B0604030504040204" pitchFamily="34" charset="-120"/>
              <a:ea typeface="微軟正黑體" panose="020B0604030504040204" pitchFamily="34" charset="-120"/>
              <a:cs typeface="+mj-cs"/>
            </a:endParaRPr>
          </a:p>
        </p:txBody>
      </p:sp>
      <p:sp>
        <p:nvSpPr>
          <p:cNvPr id="8" name="標題 1"/>
          <p:cNvSpPr txBox="1">
            <a:spLocks/>
          </p:cNvSpPr>
          <p:nvPr/>
        </p:nvSpPr>
        <p:spPr>
          <a:xfrm>
            <a:off x="4739640" y="164877"/>
            <a:ext cx="713562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200" b="1" dirty="0" smtClean="0">
                <a:latin typeface="微軟正黑體" panose="020B0604030504040204" pitchFamily="34" charset="-120"/>
                <a:ea typeface="微軟正黑體" panose="020B0604030504040204" pitchFamily="34" charset="-120"/>
              </a:rPr>
              <a:t>二、社福通報</a:t>
            </a:r>
            <a:r>
              <a:rPr lang="en-US" altLang="zh-TW" sz="3200" b="1" dirty="0" smtClean="0">
                <a:latin typeface="微軟正黑體" panose="020B0604030504040204" pitchFamily="34" charset="-120"/>
                <a:ea typeface="微軟正黑體" panose="020B0604030504040204" pitchFamily="34" charset="-120"/>
              </a:rPr>
              <a:t>(2)</a:t>
            </a:r>
            <a:endParaRPr lang="zh-TW" altLang="en-US" sz="3200" b="1" dirty="0">
              <a:latin typeface="微軟正黑體" panose="020B0604030504040204" pitchFamily="34" charset="-120"/>
              <a:ea typeface="微軟正黑體" panose="020B0604030504040204" pitchFamily="34" charset="-120"/>
            </a:endParaRPr>
          </a:p>
        </p:txBody>
      </p:sp>
      <p:pic>
        <p:nvPicPr>
          <p:cNvPr id="10" name="Picture 2" descr="C:\Users\asbel\Downloads\153991782213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7696" y="2146960"/>
            <a:ext cx="7488936" cy="454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909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 y="1702777"/>
            <a:ext cx="12191999" cy="1589063"/>
          </a:xfrm>
        </p:spPr>
        <p:txBody>
          <a:bodyPr>
            <a:normAutofit fontScale="90000"/>
          </a:bodyPr>
          <a:lstStyle/>
          <a:p>
            <a:pPr algn="ctr">
              <a:lnSpc>
                <a:spcPct val="150000"/>
              </a:lnSpc>
            </a:pPr>
            <a:r>
              <a:rPr lang="en-US" altLang="zh-TW" b="1" dirty="0" smtClean="0">
                <a:solidFill>
                  <a:srgbClr val="0070C0"/>
                </a:solidFill>
                <a:latin typeface="微軟正黑體" panose="020B0604030504040204" pitchFamily="34" charset="-120"/>
                <a:ea typeface="微軟正黑體" panose="020B0604030504040204" pitchFamily="34" charset="-120"/>
              </a:rPr>
              <a:t/>
            </a:r>
            <a:br>
              <a:rPr lang="en-US" altLang="zh-TW" b="1" dirty="0" smtClean="0">
                <a:solidFill>
                  <a:srgbClr val="0070C0"/>
                </a:solidFill>
                <a:latin typeface="微軟正黑體" panose="020B0604030504040204" pitchFamily="34" charset="-120"/>
                <a:ea typeface="微軟正黑體" panose="020B0604030504040204" pitchFamily="34" charset="-120"/>
              </a:rPr>
            </a:br>
            <a:r>
              <a:rPr lang="en-US" altLang="zh-TW" b="1" dirty="0">
                <a:solidFill>
                  <a:srgbClr val="0070C0"/>
                </a:solidFill>
                <a:latin typeface="微軟正黑體" panose="020B0604030504040204" pitchFamily="34" charset="-120"/>
                <a:ea typeface="微軟正黑體" panose="020B0604030504040204" pitchFamily="34" charset="-120"/>
              </a:rPr>
              <a:t/>
            </a:r>
            <a:br>
              <a:rPr lang="en-US" altLang="zh-TW" b="1" dirty="0">
                <a:solidFill>
                  <a:srgbClr val="0070C0"/>
                </a:solidFill>
                <a:latin typeface="微軟正黑體" panose="020B0604030504040204" pitchFamily="34" charset="-120"/>
                <a:ea typeface="微軟正黑體" panose="020B0604030504040204" pitchFamily="34" charset="-120"/>
              </a:rPr>
            </a:br>
            <a:r>
              <a:rPr lang="zh-TW" altLang="en-US" b="1" dirty="0" smtClean="0">
                <a:solidFill>
                  <a:srgbClr val="0070C0"/>
                </a:solidFill>
                <a:latin typeface="微軟正黑體" panose="020B0604030504040204" pitchFamily="34" charset="-120"/>
                <a:ea typeface="微軟正黑體" panose="020B0604030504040204" pitchFamily="34" charset="-120"/>
              </a:rPr>
              <a:t>感謝聆聽</a:t>
            </a:r>
            <a:r>
              <a:rPr lang="en-US" altLang="zh-TW" b="1" dirty="0" smtClean="0">
                <a:solidFill>
                  <a:srgbClr val="0070C0"/>
                </a:solidFill>
                <a:latin typeface="微軟正黑體" panose="020B0604030504040204" pitchFamily="34" charset="-120"/>
                <a:ea typeface="微軟正黑體" panose="020B0604030504040204" pitchFamily="34" charset="-120"/>
              </a:rPr>
              <a:t/>
            </a:r>
            <a:br>
              <a:rPr lang="en-US" altLang="zh-TW" b="1" dirty="0" smtClean="0">
                <a:solidFill>
                  <a:srgbClr val="0070C0"/>
                </a:solidFill>
                <a:latin typeface="微軟正黑體" panose="020B0604030504040204" pitchFamily="34" charset="-120"/>
                <a:ea typeface="微軟正黑體" panose="020B0604030504040204" pitchFamily="34" charset="-120"/>
              </a:rPr>
            </a:br>
            <a:r>
              <a:rPr lang="zh-TW" altLang="en-US" dirty="0" smtClean="0">
                <a:solidFill>
                  <a:schemeClr val="accent2">
                    <a:lumMod val="50000"/>
                  </a:schemeClr>
                </a:solidFill>
                <a:latin typeface="微軟正黑體" panose="020B0604030504040204" pitchFamily="34" charset="-120"/>
                <a:ea typeface="微軟正黑體" panose="020B0604030504040204" pitchFamily="34" charset="-120"/>
              </a:rPr>
              <a:t>建</a:t>
            </a:r>
            <a:r>
              <a:rPr lang="zh-TW" altLang="en-US" dirty="0">
                <a:solidFill>
                  <a:schemeClr val="accent2">
                    <a:lumMod val="50000"/>
                  </a:schemeClr>
                </a:solidFill>
                <a:latin typeface="微軟正黑體" panose="020B0604030504040204" pitchFamily="34" charset="-120"/>
                <a:ea typeface="微軟正黑體" panose="020B0604030504040204" pitchFamily="34" charset="-120"/>
              </a:rPr>
              <a:t>構從搖籃到老的社會安全網 </a:t>
            </a:r>
            <a:r>
              <a:rPr lang="zh-TW" altLang="en-US" sz="4800" b="1" dirty="0">
                <a:solidFill>
                  <a:srgbClr val="0070C0"/>
                </a:solidFill>
                <a:latin typeface="標楷體" pitchFamily="65" charset="-120"/>
                <a:ea typeface="標楷體" pitchFamily="65" charset="-120"/>
              </a:rPr>
              <a:t/>
            </a:r>
            <a:br>
              <a:rPr lang="zh-TW" altLang="en-US" sz="4800" b="1" dirty="0">
                <a:solidFill>
                  <a:srgbClr val="0070C0"/>
                </a:solidFill>
                <a:latin typeface="標楷體" pitchFamily="65" charset="-120"/>
                <a:ea typeface="標楷體" pitchFamily="65" charset="-120"/>
              </a:rPr>
            </a:br>
            <a:r>
              <a:rPr lang="en-US" altLang="zh-TW" b="1" dirty="0" smtClean="0">
                <a:solidFill>
                  <a:srgbClr val="0070C0"/>
                </a:solidFill>
                <a:latin typeface="標楷體" pitchFamily="65" charset="-120"/>
                <a:ea typeface="標楷體" pitchFamily="65" charset="-120"/>
              </a:rPr>
              <a:t/>
            </a:r>
            <a:br>
              <a:rPr lang="en-US" altLang="zh-TW" b="1" dirty="0" smtClean="0">
                <a:solidFill>
                  <a:srgbClr val="0070C0"/>
                </a:solidFill>
                <a:latin typeface="標楷體" pitchFamily="65" charset="-120"/>
                <a:ea typeface="標楷體" pitchFamily="65" charset="-120"/>
              </a:rPr>
            </a:br>
            <a:endParaRPr lang="zh-TW" altLang="en-US" sz="4000" b="1" dirty="0">
              <a:solidFill>
                <a:srgbClr val="0070C0"/>
              </a:solidFill>
              <a:latin typeface="標楷體" pitchFamily="65" charset="-120"/>
              <a:ea typeface="標楷體" pitchFamily="65" charset="-120"/>
            </a:endParaRPr>
          </a:p>
        </p:txBody>
      </p:sp>
      <p:sp>
        <p:nvSpPr>
          <p:cNvPr id="7" name="矩形 6"/>
          <p:cNvSpPr/>
          <p:nvPr/>
        </p:nvSpPr>
        <p:spPr>
          <a:xfrm>
            <a:off x="0" y="0"/>
            <a:ext cx="12192000" cy="480646"/>
          </a:xfrm>
          <a:prstGeom prst="rect">
            <a:avLst/>
          </a:prstGeom>
          <a:solidFill>
            <a:schemeClr val="accent4">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pic>
        <p:nvPicPr>
          <p:cNvPr id="8" name="圖片 7" descr="彰化LOGO_13_1080117.png"/>
          <p:cNvPicPr>
            <a:picLocks noChangeAspect="1"/>
          </p:cNvPicPr>
          <p:nvPr/>
        </p:nvPicPr>
        <p:blipFill>
          <a:blip r:embed="rId2" cstate="print"/>
          <a:stretch>
            <a:fillRect/>
          </a:stretch>
        </p:blipFill>
        <p:spPr>
          <a:xfrm>
            <a:off x="5620338" y="633047"/>
            <a:ext cx="851876" cy="773722"/>
          </a:xfrm>
          <a:prstGeom prst="rect">
            <a:avLst/>
          </a:prstGeom>
        </p:spPr>
      </p:pic>
      <p:sp>
        <p:nvSpPr>
          <p:cNvPr id="9" name="矩形 8"/>
          <p:cNvSpPr/>
          <p:nvPr/>
        </p:nvSpPr>
        <p:spPr>
          <a:xfrm>
            <a:off x="0" y="6506308"/>
            <a:ext cx="12191999" cy="351692"/>
          </a:xfrm>
          <a:prstGeom prst="rect">
            <a:avLst/>
          </a:prstGeom>
          <a:solidFill>
            <a:schemeClr val="accent4">
              <a:lumMod val="75000"/>
            </a:schemeClr>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zh-TW" altLang="en-US"/>
          </a:p>
        </p:txBody>
      </p:sp>
      <p:pic>
        <p:nvPicPr>
          <p:cNvPr id="3074" name="Picture 2" descr="幸福家庭圖"/>
          <p:cNvPicPr>
            <a:picLocks noChangeAspect="1" noChangeArrowheads="1"/>
          </p:cNvPicPr>
          <p:nvPr/>
        </p:nvPicPr>
        <p:blipFill>
          <a:blip r:embed="rId3" cstate="print">
            <a:extLst>
              <a:ext uri="{28A0092B-C50C-407E-A947-70E740481C1C}">
                <a14:useLocalDpi xmlns:a14="http://schemas.microsoft.com/office/drawing/2010/main" val="0"/>
              </a:ext>
            </a:extLst>
          </a:blip>
          <a:srcRect l="3058" t="3673" r="3670" b="4712"/>
          <a:stretch>
            <a:fillRect/>
          </a:stretch>
        </p:blipFill>
        <p:spPr bwMode="auto">
          <a:xfrm>
            <a:off x="4675520" y="3631882"/>
            <a:ext cx="2840959"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6372" y="3602813"/>
            <a:ext cx="2190147" cy="2448419"/>
          </a:xfrm>
          <a:prstGeom prst="rect">
            <a:avLst/>
          </a:prstGeom>
        </p:spPr>
      </p:pic>
      <p:pic>
        <p:nvPicPr>
          <p:cNvPr id="10" name="圖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50745" y="3631882"/>
            <a:ext cx="1885950" cy="2419350"/>
          </a:xfrm>
          <a:prstGeom prst="rect">
            <a:avLst/>
          </a:prstGeom>
        </p:spPr>
      </p:pic>
    </p:spTree>
    <p:extLst>
      <p:ext uri="{BB962C8B-B14F-4D97-AF65-F5344CB8AC3E}">
        <p14:creationId xmlns:p14="http://schemas.microsoft.com/office/powerpoint/2010/main" val="1196779085"/>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433351" y="229354"/>
            <a:ext cx="6308569"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latin typeface="微軟正黑體" pitchFamily="34" charset="-120"/>
                <a:ea typeface="微軟正黑體" pitchFamily="34" charset="-120"/>
              </a:rPr>
              <a:t>社會救助法通報概論：前言</a:t>
            </a:r>
            <a:endParaRPr lang="en-US" altLang="zh-TW" sz="4000" dirty="0">
              <a:latin typeface="微軟正黑體" pitchFamily="34" charset="-120"/>
              <a:ea typeface="微軟正黑體" pitchFamily="34" charset="-120"/>
            </a:endParaRPr>
          </a:p>
        </p:txBody>
      </p:sp>
      <p:pic>
        <p:nvPicPr>
          <p:cNvPr id="6" name="圖片 5" descr="彰化LOGO_13_1080117.png"/>
          <p:cNvPicPr>
            <a:picLocks noChangeAspect="1"/>
          </p:cNvPicPr>
          <p:nvPr/>
        </p:nvPicPr>
        <p:blipFill>
          <a:blip r:embed="rId2" cstate="print"/>
          <a:stretch>
            <a:fillRect/>
          </a:stretch>
        </p:blipFill>
        <p:spPr>
          <a:xfrm>
            <a:off x="286339" y="214467"/>
            <a:ext cx="1093314" cy="993010"/>
          </a:xfrm>
          <a:prstGeom prst="rect">
            <a:avLst/>
          </a:prstGeom>
        </p:spPr>
      </p:pic>
      <p:sp>
        <p:nvSpPr>
          <p:cNvPr id="2" name="內容版面配置區 1"/>
          <p:cNvSpPr>
            <a:spLocks noGrp="1"/>
          </p:cNvSpPr>
          <p:nvPr>
            <p:ph idx="1"/>
          </p:nvPr>
        </p:nvSpPr>
        <p:spPr/>
        <p:txBody>
          <a:bodyPr/>
          <a:lstStyle/>
          <a:p>
            <a:pPr algn="just">
              <a:lnSpc>
                <a:spcPct val="150000"/>
              </a:lnSpc>
              <a:spcAft>
                <a:spcPts val="1000"/>
              </a:spcAft>
            </a:pPr>
            <a:r>
              <a:rPr lang="zh-TW" altLang="zh-TW" sz="2600" dirty="0" smtClean="0">
                <a:latin typeface="微軟正黑體" panose="020B0604030504040204" pitchFamily="34" charset="-120"/>
                <a:ea typeface="微軟正黑體" panose="020B0604030504040204" pitchFamily="34" charset="-120"/>
                <a:cs typeface="+mj-cs"/>
              </a:rPr>
              <a:t>近年</a:t>
            </a:r>
            <a:r>
              <a:rPr lang="zh-TW" altLang="en-US" sz="2600" dirty="0" smtClean="0">
                <a:latin typeface="微軟正黑體" panose="020B0604030504040204" pitchFamily="34" charset="-120"/>
                <a:ea typeface="微軟正黑體" panose="020B0604030504040204" pitchFamily="34" charset="-120"/>
                <a:cs typeface="+mj-cs"/>
              </a:rPr>
              <a:t>來</a:t>
            </a:r>
            <a:r>
              <a:rPr lang="zh-TW" altLang="zh-TW" sz="2600" dirty="0" smtClean="0">
                <a:latin typeface="微軟正黑體" panose="020B0604030504040204" pitchFamily="34" charset="-120"/>
                <a:ea typeface="微軟正黑體" panose="020B0604030504040204" pitchFamily="34" charset="-120"/>
                <a:cs typeface="+mj-cs"/>
              </a:rPr>
              <a:t>景氣</a:t>
            </a:r>
            <a:r>
              <a:rPr lang="zh-TW" altLang="zh-TW" sz="2600" dirty="0">
                <a:latin typeface="微軟正黑體" panose="020B0604030504040204" pitchFamily="34" charset="-120"/>
                <a:ea typeface="微軟正黑體" panose="020B0604030504040204" pitchFamily="34" charset="-120"/>
                <a:cs typeface="+mj-cs"/>
              </a:rPr>
              <a:t>低迷，經濟情勢未平穩，因失業、負債、遭逢重大變故致經濟陷困，殺子自殺或隨機殺人的事件頻傳，社會問題複雜，家庭型態趨於多元、貧富差距擴大，導致新貧、近貧人口</a:t>
            </a:r>
            <a:r>
              <a:rPr lang="zh-TW" altLang="zh-TW" sz="2600" dirty="0" smtClean="0">
                <a:latin typeface="微軟正黑體" panose="020B0604030504040204" pitchFamily="34" charset="-120"/>
                <a:ea typeface="微軟正黑體" panose="020B0604030504040204" pitchFamily="34" charset="-120"/>
                <a:cs typeface="+mj-cs"/>
              </a:rPr>
              <a:t>增加</a:t>
            </a:r>
            <a:r>
              <a:rPr lang="zh-TW" altLang="en-US" sz="2600" dirty="0" smtClean="0">
                <a:latin typeface="微軟正黑體" panose="020B0604030504040204" pitchFamily="34" charset="-120"/>
                <a:ea typeface="微軟正黑體" panose="020B0604030504040204" pitchFamily="34" charset="-120"/>
                <a:cs typeface="+mj-cs"/>
              </a:rPr>
              <a:t>，</a:t>
            </a:r>
            <a:r>
              <a:rPr lang="zh-TW" altLang="en-US" sz="2600" dirty="0">
                <a:solidFill>
                  <a:srgbClr val="FF0000"/>
                </a:solidFill>
                <a:latin typeface="微軟正黑體" panose="020B0604030504040204" pitchFamily="34" charset="-120"/>
                <a:ea typeface="微軟正黑體" panose="020B0604030504040204" pitchFamily="34" charset="-120"/>
                <a:cs typeface="+mj-cs"/>
              </a:rPr>
              <a:t>縣府為</a:t>
            </a:r>
            <a:r>
              <a:rPr lang="zh-TW" altLang="zh-TW" sz="2600" dirty="0">
                <a:solidFill>
                  <a:srgbClr val="FF0000"/>
                </a:solidFill>
                <a:latin typeface="微軟正黑體" panose="020B0604030504040204" pitchFamily="34" charset="-120"/>
                <a:ea typeface="微軟正黑體" panose="020B0604030504040204" pitchFamily="34" charset="-120"/>
                <a:cs typeface="+mj-cs"/>
              </a:rPr>
              <a:t>消除致貧因素</a:t>
            </a:r>
            <a:r>
              <a:rPr lang="zh-TW" altLang="en-US" sz="2600" dirty="0">
                <a:solidFill>
                  <a:srgbClr val="FF0000"/>
                </a:solidFill>
                <a:latin typeface="微軟正黑體" panose="020B0604030504040204" pitchFamily="34" charset="-120"/>
                <a:ea typeface="微軟正黑體" panose="020B0604030504040204" pitchFamily="34" charset="-120"/>
                <a:cs typeface="+mj-cs"/>
              </a:rPr>
              <a:t>，</a:t>
            </a:r>
            <a:r>
              <a:rPr lang="zh-TW" altLang="zh-TW" sz="2600" dirty="0">
                <a:solidFill>
                  <a:srgbClr val="FF0000"/>
                </a:solidFill>
                <a:latin typeface="微軟正黑體" panose="020B0604030504040204" pitchFamily="34" charset="-120"/>
                <a:ea typeface="微軟正黑體" panose="020B0604030504040204" pitchFamily="34" charset="-120"/>
                <a:cs typeface="+mj-cs"/>
              </a:rPr>
              <a:t>妥善規劃相關工作，積極連結資源，提供及時性協助</a:t>
            </a:r>
            <a:r>
              <a:rPr lang="zh-TW" altLang="zh-TW" sz="2600" dirty="0" smtClean="0">
                <a:solidFill>
                  <a:srgbClr val="FF0000"/>
                </a:solidFill>
                <a:latin typeface="微軟正黑體" panose="020B0604030504040204" pitchFamily="34" charset="-120"/>
                <a:ea typeface="微軟正黑體" panose="020B0604030504040204" pitchFamily="34" charset="-120"/>
                <a:cs typeface="+mj-cs"/>
              </a:rPr>
              <a:t>。</a:t>
            </a:r>
            <a:endParaRPr lang="en-US" altLang="zh-TW" sz="2600" dirty="0" smtClean="0">
              <a:solidFill>
                <a:srgbClr val="FF0000"/>
              </a:solidFill>
              <a:latin typeface="微軟正黑體" panose="020B0604030504040204" pitchFamily="34" charset="-120"/>
              <a:ea typeface="微軟正黑體" panose="020B0604030504040204" pitchFamily="34" charset="-120"/>
              <a:cs typeface="+mj-cs"/>
            </a:endParaRPr>
          </a:p>
          <a:p>
            <a:pPr algn="just">
              <a:lnSpc>
                <a:spcPct val="150000"/>
              </a:lnSpc>
              <a:spcAft>
                <a:spcPts val="1000"/>
              </a:spcAft>
            </a:pPr>
            <a:r>
              <a:rPr lang="zh-TW" altLang="en-US" sz="2600" dirty="0" smtClean="0">
                <a:latin typeface="微軟正黑體" panose="020B0604030504040204" pitchFamily="34" charset="-120"/>
                <a:ea typeface="微軟正黑體" panose="020B0604030504040204" pitchFamily="34" charset="-120"/>
                <a:cs typeface="+mj-cs"/>
              </a:rPr>
              <a:t>縣府以「</a:t>
            </a:r>
            <a:r>
              <a:rPr lang="zh-TW" altLang="en-US" sz="2600" dirty="0">
                <a:latin typeface="微軟正黑體" panose="020B0604030504040204" pitchFamily="34" charset="-120"/>
                <a:ea typeface="微軟正黑體" panose="020B0604030504040204" pitchFamily="34" charset="-120"/>
                <a:cs typeface="+mj-cs"/>
              </a:rPr>
              <a:t>家庭社區為基石」、</a:t>
            </a:r>
            <a:r>
              <a:rPr lang="zh-TW" altLang="en-US" sz="2600" b="1" dirty="0">
                <a:solidFill>
                  <a:srgbClr val="0070C0"/>
                </a:solidFill>
                <a:latin typeface="微軟正黑體" panose="020B0604030504040204" pitchFamily="34" charset="-120"/>
                <a:ea typeface="微軟正黑體" panose="020B0604030504040204" pitchFamily="34" charset="-120"/>
                <a:cs typeface="+mj-cs"/>
              </a:rPr>
              <a:t>「簡化受理窗口」</a:t>
            </a:r>
            <a:r>
              <a:rPr lang="zh-TW" altLang="en-US" sz="2600" dirty="0">
                <a:latin typeface="微軟正黑體" panose="020B0604030504040204" pitchFamily="34" charset="-120"/>
                <a:ea typeface="微軟正黑體" panose="020B0604030504040204" pitchFamily="34" charset="-120"/>
                <a:cs typeface="+mj-cs"/>
              </a:rPr>
              <a:t>及</a:t>
            </a:r>
            <a:r>
              <a:rPr lang="zh-TW" altLang="en-US" sz="2600" b="1" dirty="0">
                <a:solidFill>
                  <a:srgbClr val="0070C0"/>
                </a:solidFill>
                <a:latin typeface="微軟正黑體" panose="020B0604030504040204" pitchFamily="34" charset="-120"/>
                <a:ea typeface="微軟正黑體" panose="020B0604030504040204" pitchFamily="34" charset="-120"/>
                <a:cs typeface="+mj-cs"/>
              </a:rPr>
              <a:t>「整合服務體系」</a:t>
            </a:r>
            <a:r>
              <a:rPr lang="zh-TW" altLang="en-US" sz="2600" dirty="0">
                <a:latin typeface="微軟正黑體" panose="020B0604030504040204" pitchFamily="34" charset="-120"/>
                <a:ea typeface="微軟正黑體" panose="020B0604030504040204" pitchFamily="34" charset="-120"/>
                <a:cs typeface="+mj-cs"/>
              </a:rPr>
              <a:t>三策略因應社會需求，與其他的福利服務相輔相成，以建構綿密的社會</a:t>
            </a:r>
            <a:r>
              <a:rPr lang="zh-TW" altLang="en-US" sz="2600" dirty="0" smtClean="0">
                <a:latin typeface="微軟正黑體" panose="020B0604030504040204" pitchFamily="34" charset="-120"/>
                <a:ea typeface="微軟正黑體" panose="020B0604030504040204" pitchFamily="34" charset="-120"/>
                <a:cs typeface="+mj-cs"/>
              </a:rPr>
              <a:t>安全網。</a:t>
            </a:r>
            <a:endParaRPr lang="zh-TW" altLang="en-US" sz="2600" dirty="0">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928637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433351" y="229354"/>
            <a:ext cx="7436329"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latin typeface="微軟正黑體" pitchFamily="34" charset="-120"/>
                <a:ea typeface="微軟正黑體" pitchFamily="34" charset="-120"/>
              </a:rPr>
              <a:t>社會救助法通報概論：法令介紹</a:t>
            </a:r>
            <a:endParaRPr lang="en-US" altLang="zh-TW" sz="4000" dirty="0">
              <a:latin typeface="微軟正黑體" pitchFamily="34" charset="-120"/>
              <a:ea typeface="微軟正黑體" pitchFamily="34" charset="-120"/>
            </a:endParaRPr>
          </a:p>
        </p:txBody>
      </p:sp>
      <p:pic>
        <p:nvPicPr>
          <p:cNvPr id="6" name="圖片 5" descr="彰化LOGO_13_1080117.png"/>
          <p:cNvPicPr>
            <a:picLocks noChangeAspect="1"/>
          </p:cNvPicPr>
          <p:nvPr/>
        </p:nvPicPr>
        <p:blipFill>
          <a:blip r:embed="rId2" cstate="print"/>
          <a:stretch>
            <a:fillRect/>
          </a:stretch>
        </p:blipFill>
        <p:spPr>
          <a:xfrm>
            <a:off x="286339" y="214467"/>
            <a:ext cx="1093314" cy="993010"/>
          </a:xfrm>
          <a:prstGeom prst="rect">
            <a:avLst/>
          </a:prstGeom>
        </p:spPr>
      </p:pic>
      <p:sp>
        <p:nvSpPr>
          <p:cNvPr id="2" name="內容版面配置區 1"/>
          <p:cNvSpPr>
            <a:spLocks noGrp="1"/>
          </p:cNvSpPr>
          <p:nvPr>
            <p:ph idx="1"/>
          </p:nvPr>
        </p:nvSpPr>
        <p:spPr/>
        <p:txBody>
          <a:bodyPr/>
          <a:lstStyle/>
          <a:p>
            <a:pPr marL="0" indent="0" algn="just">
              <a:lnSpc>
                <a:spcPts val="3800"/>
              </a:lnSpc>
              <a:spcAft>
                <a:spcPts val="1000"/>
              </a:spcAft>
              <a:buNone/>
            </a:pPr>
            <a:r>
              <a:rPr lang="zh-TW" altLang="zh-TW" sz="2600" dirty="0">
                <a:latin typeface="微軟正黑體" panose="020B0604030504040204" pitchFamily="34" charset="-120"/>
                <a:ea typeface="微軟正黑體" panose="020B0604030504040204" pitchFamily="34" charset="-120"/>
              </a:rPr>
              <a:t>社會救助</a:t>
            </a:r>
            <a:r>
              <a:rPr lang="zh-TW" altLang="en-US" sz="2600" dirty="0">
                <a:latin typeface="微軟正黑體" panose="020B0604030504040204" pitchFamily="34" charset="-120"/>
                <a:ea typeface="微軟正黑體" panose="020B0604030504040204" pitchFamily="34" charset="-120"/>
              </a:rPr>
              <a:t>之</a:t>
            </a:r>
            <a:r>
              <a:rPr lang="zh-TW" altLang="zh-TW" sz="2600" dirty="0">
                <a:latin typeface="微軟正黑體" panose="020B0604030504040204" pitchFamily="34" charset="-120"/>
                <a:ea typeface="微軟正黑體" panose="020B0604030504040204" pitchFamily="34" charset="-120"/>
              </a:rPr>
              <a:t>目的，在照顧低收入戶、中低收入戶及救助遭受急難或災害者，協助其自立，以確實保障弱勢民眾基本生活水準，但家庭面臨到多元與複雜問題時，</a:t>
            </a:r>
            <a:r>
              <a:rPr lang="zh-TW" altLang="zh-TW" sz="2600" b="1" dirty="0">
                <a:solidFill>
                  <a:srgbClr val="FF0000"/>
                </a:solidFill>
                <a:latin typeface="微軟正黑體" panose="020B0604030504040204" pitchFamily="34" charset="-120"/>
                <a:ea typeface="微軟正黑體" panose="020B0604030504040204" pitchFamily="34" charset="-120"/>
              </a:rPr>
              <a:t>需要</a:t>
            </a:r>
            <a:r>
              <a:rPr lang="zh-TW" altLang="en-US" sz="2600" b="1" dirty="0">
                <a:solidFill>
                  <a:srgbClr val="FF0000"/>
                </a:solidFill>
                <a:latin typeface="微軟正黑體" panose="020B0604030504040204" pitchFamily="34" charset="-120"/>
                <a:ea typeface="微軟正黑體" panose="020B0604030504040204" pitchFamily="34" charset="-120"/>
              </a:rPr>
              <a:t>相關人員發現通報與主動介入，並</a:t>
            </a:r>
            <a:r>
              <a:rPr lang="zh-TW" altLang="zh-TW" sz="2600" b="1" dirty="0">
                <a:solidFill>
                  <a:srgbClr val="FF0000"/>
                </a:solidFill>
                <a:latin typeface="微軟正黑體" panose="020B0604030504040204" pitchFamily="34" charset="-120"/>
                <a:ea typeface="微軟正黑體" panose="020B0604030504040204" pitchFamily="34" charset="-120"/>
              </a:rPr>
              <a:t>結合不同的資源介入服務，才得以有效改善問題</a:t>
            </a:r>
            <a:r>
              <a:rPr lang="zh-TW" altLang="zh-TW" sz="2600" b="1" dirty="0" smtClean="0">
                <a:solidFill>
                  <a:srgbClr val="FF0000"/>
                </a:solidFill>
                <a:latin typeface="微軟正黑體" panose="020B0604030504040204" pitchFamily="34" charset="-120"/>
                <a:ea typeface="微軟正黑體" panose="020B0604030504040204" pitchFamily="34" charset="-120"/>
              </a:rPr>
              <a:t>。</a:t>
            </a:r>
            <a:endParaRPr lang="en-US" altLang="zh-TW" sz="2600" b="1" dirty="0" smtClean="0">
              <a:solidFill>
                <a:srgbClr val="FF0000"/>
              </a:solidFill>
              <a:latin typeface="微軟正黑體" panose="020B0604030504040204" pitchFamily="34" charset="-120"/>
              <a:ea typeface="微軟正黑體" panose="020B0604030504040204" pitchFamily="34" charset="-120"/>
            </a:endParaRPr>
          </a:p>
          <a:p>
            <a:pPr algn="just">
              <a:lnSpc>
                <a:spcPts val="3800"/>
              </a:lnSpc>
              <a:spcAft>
                <a:spcPts val="1000"/>
              </a:spcAft>
            </a:pPr>
            <a:r>
              <a:rPr lang="zh-TW" altLang="en-US" sz="2600" b="1" dirty="0" smtClean="0">
                <a:solidFill>
                  <a:srgbClr val="0070C0"/>
                </a:solidFill>
                <a:latin typeface="微軟正黑體" panose="020B0604030504040204" pitchFamily="34" charset="-120"/>
                <a:ea typeface="微軟正黑體" panose="020B0604030504040204" pitchFamily="34" charset="-120"/>
                <a:cs typeface="+mj-cs"/>
              </a:rPr>
              <a:t>社會</a:t>
            </a:r>
            <a:r>
              <a:rPr lang="zh-TW" altLang="en-US" sz="2600" b="1" dirty="0">
                <a:solidFill>
                  <a:srgbClr val="0070C0"/>
                </a:solidFill>
                <a:latin typeface="微軟正黑體" panose="020B0604030504040204" pitchFamily="34" charset="-120"/>
                <a:ea typeface="微軟正黑體" panose="020B0604030504040204" pitchFamily="34" charset="-120"/>
                <a:cs typeface="+mj-cs"/>
              </a:rPr>
              <a:t>救助法第</a:t>
            </a:r>
            <a:r>
              <a:rPr lang="en-US" altLang="zh-TW" sz="2600" b="1" dirty="0">
                <a:solidFill>
                  <a:srgbClr val="0070C0"/>
                </a:solidFill>
                <a:latin typeface="微軟正黑體" panose="020B0604030504040204" pitchFamily="34" charset="-120"/>
                <a:ea typeface="微軟正黑體" panose="020B0604030504040204" pitchFamily="34" charset="-120"/>
                <a:cs typeface="+mj-cs"/>
              </a:rPr>
              <a:t>9-1</a:t>
            </a:r>
            <a:r>
              <a:rPr lang="zh-TW" altLang="en-US" sz="2600" b="1" dirty="0">
                <a:solidFill>
                  <a:srgbClr val="0070C0"/>
                </a:solidFill>
                <a:latin typeface="微軟正黑體" panose="020B0604030504040204" pitchFamily="34" charset="-120"/>
                <a:ea typeface="微軟正黑體" panose="020B0604030504040204" pitchFamily="34" charset="-120"/>
                <a:cs typeface="+mj-cs"/>
              </a:rPr>
              <a:t>條規定</a:t>
            </a:r>
            <a:endParaRPr lang="en-US" altLang="zh-TW" sz="2600" b="1" dirty="0">
              <a:solidFill>
                <a:srgbClr val="0070C0"/>
              </a:solidFill>
              <a:latin typeface="微軟正黑體" panose="020B0604030504040204" pitchFamily="34" charset="-120"/>
              <a:ea typeface="微軟正黑體" panose="020B0604030504040204" pitchFamily="34" charset="-120"/>
              <a:cs typeface="+mj-cs"/>
            </a:endParaRPr>
          </a:p>
          <a:p>
            <a:pPr marL="0" indent="0" algn="just">
              <a:lnSpc>
                <a:spcPts val="3800"/>
              </a:lnSpc>
              <a:spcAft>
                <a:spcPts val="1000"/>
              </a:spcAft>
              <a:buNone/>
            </a:pPr>
            <a:r>
              <a:rPr lang="zh-TW" altLang="en-US" sz="2600" b="1" dirty="0">
                <a:solidFill>
                  <a:srgbClr val="0070C0"/>
                </a:solidFill>
                <a:latin typeface="微軟正黑體" panose="020B0604030504040204" pitchFamily="34" charset="-120"/>
                <a:ea typeface="微軟正黑體" panose="020B0604030504040204" pitchFamily="34" charset="-120"/>
                <a:cs typeface="+mj-cs"/>
              </a:rPr>
              <a:t>教育人員、保育人員、社會工作人員、醫事人員、村（里）幹事、警察</a:t>
            </a:r>
            <a:r>
              <a:rPr lang="zh-TW" altLang="en-US" sz="2600" b="1" dirty="0" smtClean="0">
                <a:solidFill>
                  <a:srgbClr val="0070C0"/>
                </a:solidFill>
                <a:latin typeface="微軟正黑體" panose="020B0604030504040204" pitchFamily="34" charset="-120"/>
                <a:ea typeface="微軟正黑體" panose="020B0604030504040204" pitchFamily="34" charset="-120"/>
                <a:cs typeface="+mj-cs"/>
              </a:rPr>
              <a:t>人員</a:t>
            </a:r>
            <a:r>
              <a:rPr lang="zh-TW" altLang="en-US" sz="2600" dirty="0">
                <a:latin typeface="微軟正黑體" panose="020B0604030504040204" pitchFamily="34" charset="-120"/>
                <a:ea typeface="微軟正黑體" panose="020B0604030504040204" pitchFamily="34" charset="-120"/>
                <a:cs typeface="+mj-cs"/>
              </a:rPr>
              <a:t>因執行業務知悉有社會救助需要之個人或家庭時，應通報直轄市、縣</a:t>
            </a:r>
            <a:r>
              <a:rPr lang="zh-TW" altLang="en-US" sz="2600" dirty="0" smtClean="0">
                <a:latin typeface="微軟正黑體" panose="020B0604030504040204" pitchFamily="34" charset="-120"/>
                <a:ea typeface="微軟正黑體" panose="020B0604030504040204" pitchFamily="34" charset="-120"/>
                <a:cs typeface="+mj-cs"/>
              </a:rPr>
              <a:t>（市</a:t>
            </a:r>
            <a:r>
              <a:rPr lang="zh-TW" altLang="en-US" sz="2600" dirty="0">
                <a:latin typeface="微軟正黑體" panose="020B0604030504040204" pitchFamily="34" charset="-120"/>
                <a:ea typeface="微軟正黑體" panose="020B0604030504040204" pitchFamily="34" charset="-120"/>
                <a:cs typeface="+mj-cs"/>
              </a:rPr>
              <a:t>）主管機關。</a:t>
            </a:r>
          </a:p>
        </p:txBody>
      </p:sp>
    </p:spTree>
    <p:extLst>
      <p:ext uri="{BB962C8B-B14F-4D97-AF65-F5344CB8AC3E}">
        <p14:creationId xmlns:p14="http://schemas.microsoft.com/office/powerpoint/2010/main" val="4023556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433351" y="229354"/>
            <a:ext cx="8929849"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latin typeface="微軟正黑體" pitchFamily="34" charset="-120"/>
                <a:ea typeface="微軟正黑體" pitchFamily="34" charset="-120"/>
              </a:rPr>
              <a:t>社會救助法通報概論：通報方式與流程</a:t>
            </a:r>
            <a:endParaRPr lang="en-US" altLang="zh-TW" sz="4000" dirty="0">
              <a:latin typeface="微軟正黑體" pitchFamily="34" charset="-120"/>
              <a:ea typeface="微軟正黑體" pitchFamily="34" charset="-120"/>
            </a:endParaRPr>
          </a:p>
        </p:txBody>
      </p:sp>
      <p:pic>
        <p:nvPicPr>
          <p:cNvPr id="6" name="圖片 5" descr="彰化LOGO_13_1080117.png"/>
          <p:cNvPicPr>
            <a:picLocks noChangeAspect="1"/>
          </p:cNvPicPr>
          <p:nvPr/>
        </p:nvPicPr>
        <p:blipFill>
          <a:blip r:embed="rId3" cstate="print"/>
          <a:stretch>
            <a:fillRect/>
          </a:stretch>
        </p:blipFill>
        <p:spPr>
          <a:xfrm>
            <a:off x="286339" y="214467"/>
            <a:ext cx="1093314" cy="993010"/>
          </a:xfrm>
          <a:prstGeom prst="rect">
            <a:avLst/>
          </a:prstGeom>
        </p:spPr>
      </p:pic>
      <p:sp>
        <p:nvSpPr>
          <p:cNvPr id="9" name="文字版面配置區 8"/>
          <p:cNvSpPr>
            <a:spLocks noGrp="1"/>
          </p:cNvSpPr>
          <p:nvPr>
            <p:ph type="body" sz="half" idx="2"/>
          </p:nvPr>
        </p:nvSpPr>
        <p:spPr>
          <a:xfrm>
            <a:off x="839788" y="1554480"/>
            <a:ext cx="3932237" cy="4831080"/>
          </a:xfrm>
        </p:spPr>
        <p:txBody>
          <a:bodyPr/>
          <a:lstStyle/>
          <a:p>
            <a:pPr algn="just">
              <a:lnSpc>
                <a:spcPts val="2400"/>
              </a:lnSpc>
              <a:spcAft>
                <a:spcPts val="1000"/>
              </a:spcAft>
            </a:pPr>
            <a:r>
              <a:rPr lang="zh-TW" altLang="en-US" sz="2600" dirty="0">
                <a:latin typeface="微軟正黑體" panose="020B0604030504040204" pitchFamily="34" charset="-120"/>
                <a:ea typeface="微軟正黑體" panose="020B0604030504040204" pitchFamily="34" charset="-120"/>
                <a:cs typeface="+mj-cs"/>
              </a:rPr>
              <a:t>通報方式</a:t>
            </a:r>
            <a:endParaRPr lang="en-US" altLang="zh-TW" sz="2600" dirty="0">
              <a:latin typeface="微軟正黑體" panose="020B0604030504040204" pitchFamily="34" charset="-120"/>
              <a:ea typeface="微軟正黑體" panose="020B0604030504040204" pitchFamily="34" charset="-120"/>
              <a:cs typeface="+mj-cs"/>
            </a:endParaRPr>
          </a:p>
          <a:p>
            <a:pPr marL="274638" indent="-274638" algn="just">
              <a:lnSpc>
                <a:spcPts val="2400"/>
              </a:lnSpc>
              <a:spcAft>
                <a:spcPts val="1000"/>
              </a:spcAft>
              <a:buFont typeface="Arial" charset="0"/>
              <a:buChar char="•"/>
            </a:pPr>
            <a:r>
              <a:rPr lang="zh-TW" altLang="en-US" sz="2600" b="1" dirty="0">
                <a:solidFill>
                  <a:srgbClr val="0070C0"/>
                </a:solidFill>
                <a:latin typeface="微軟正黑體" panose="020B0604030504040204" pitchFamily="34" charset="-120"/>
                <a:ea typeface="微軟正黑體" panose="020B0604030504040204" pitchFamily="34" charset="-120"/>
                <a:cs typeface="+mj-cs"/>
              </a:rPr>
              <a:t>撥打</a:t>
            </a:r>
            <a:r>
              <a:rPr lang="en-US" altLang="zh-TW" sz="2600" b="1" dirty="0" smtClean="0">
                <a:solidFill>
                  <a:srgbClr val="0070C0"/>
                </a:solidFill>
                <a:latin typeface="微軟正黑體" panose="020B0604030504040204" pitchFamily="34" charset="-120"/>
                <a:ea typeface="微軟正黑體" panose="020B0604030504040204" pitchFamily="34" charset="-120"/>
                <a:cs typeface="+mj-cs"/>
              </a:rPr>
              <a:t>1957</a:t>
            </a:r>
            <a:r>
              <a:rPr lang="zh-TW" altLang="en-US" sz="2600" b="1" dirty="0" smtClean="0">
                <a:solidFill>
                  <a:srgbClr val="0070C0"/>
                </a:solidFill>
                <a:latin typeface="微軟正黑體" panose="020B0604030504040204" pitchFamily="34" charset="-120"/>
                <a:ea typeface="微軟正黑體" panose="020B0604030504040204" pitchFamily="34" charset="-120"/>
                <a:cs typeface="+mj-cs"/>
              </a:rPr>
              <a:t>專線</a:t>
            </a:r>
            <a:endParaRPr lang="en-US" altLang="zh-TW" sz="2600" b="1" dirty="0" smtClean="0">
              <a:solidFill>
                <a:srgbClr val="0070C0"/>
              </a:solidFill>
              <a:latin typeface="微軟正黑體" panose="020B0604030504040204" pitchFamily="34" charset="-120"/>
              <a:ea typeface="微軟正黑體" panose="020B0604030504040204" pitchFamily="34" charset="-120"/>
              <a:cs typeface="+mj-cs"/>
            </a:endParaRPr>
          </a:p>
          <a:p>
            <a:pPr algn="just">
              <a:lnSpc>
                <a:spcPts val="2400"/>
              </a:lnSpc>
              <a:spcAft>
                <a:spcPts val="1000"/>
              </a:spcAft>
            </a:pPr>
            <a:r>
              <a:rPr lang="zh-TW" altLang="en-US" sz="2600" dirty="0" smtClean="0">
                <a:latin typeface="微軟正黑體" panose="020B0604030504040204" pitchFamily="34" charset="-120"/>
                <a:ea typeface="微軟正黑體" panose="020B0604030504040204" pitchFamily="34" charset="-120"/>
                <a:cs typeface="+mj-cs"/>
              </a:rPr>
              <a:t>　（市內電話免付費）</a:t>
            </a:r>
            <a:endParaRPr lang="en-US" altLang="zh-TW" sz="2600" dirty="0" smtClean="0">
              <a:latin typeface="微軟正黑體" panose="020B0604030504040204" pitchFamily="34" charset="-120"/>
              <a:ea typeface="微軟正黑體" panose="020B0604030504040204" pitchFamily="34" charset="-120"/>
              <a:cs typeface="+mj-cs"/>
            </a:endParaRPr>
          </a:p>
          <a:p>
            <a:pPr marL="274638" indent="-274638" algn="just">
              <a:lnSpc>
                <a:spcPts val="2400"/>
              </a:lnSpc>
              <a:spcAft>
                <a:spcPts val="1000"/>
              </a:spcAft>
              <a:buFont typeface="Arial" charset="0"/>
              <a:buChar char="•"/>
            </a:pPr>
            <a:r>
              <a:rPr lang="zh-TW" altLang="en-US" sz="2600" b="1" dirty="0" smtClean="0">
                <a:solidFill>
                  <a:srgbClr val="0070C0"/>
                </a:solidFill>
                <a:latin typeface="微軟正黑體" panose="020B0604030504040204" pitchFamily="34" charset="-120"/>
                <a:ea typeface="微軟正黑體" panose="020B0604030504040204" pitchFamily="34" charset="-120"/>
                <a:cs typeface="+mj-cs"/>
              </a:rPr>
              <a:t>傳真通報表</a:t>
            </a:r>
            <a:endParaRPr lang="en-US" altLang="zh-TW" sz="2600" b="1" dirty="0" smtClean="0">
              <a:solidFill>
                <a:srgbClr val="0070C0"/>
              </a:solidFill>
              <a:latin typeface="微軟正黑體" panose="020B0604030504040204" pitchFamily="34" charset="-120"/>
              <a:ea typeface="微軟正黑體" panose="020B0604030504040204" pitchFamily="34" charset="-120"/>
              <a:cs typeface="+mj-cs"/>
            </a:endParaRPr>
          </a:p>
          <a:p>
            <a:pPr algn="just">
              <a:lnSpc>
                <a:spcPts val="2400"/>
              </a:lnSpc>
              <a:spcAft>
                <a:spcPts val="1000"/>
              </a:spcAft>
            </a:pPr>
            <a:r>
              <a:rPr lang="zh-TW" altLang="en-US" sz="2600" dirty="0" smtClean="0">
                <a:latin typeface="微軟正黑體" panose="020B0604030504040204" pitchFamily="34" charset="-120"/>
                <a:ea typeface="微軟正黑體" panose="020B0604030504040204" pitchFamily="34" charset="-120"/>
              </a:rPr>
              <a:t>　（</a:t>
            </a:r>
            <a:r>
              <a:rPr lang="en-US" altLang="zh-TW" sz="2600" dirty="0" smtClean="0">
                <a:latin typeface="微軟正黑體" panose="020B0604030504040204" pitchFamily="34" charset="-120"/>
                <a:ea typeface="微軟正黑體" panose="020B0604030504040204" pitchFamily="34" charset="-120"/>
              </a:rPr>
              <a:t>04-7760858</a:t>
            </a:r>
            <a:r>
              <a:rPr lang="zh-TW" altLang="en-US" sz="2600" dirty="0" smtClean="0">
                <a:latin typeface="微軟正黑體" panose="020B0604030504040204" pitchFamily="34" charset="-120"/>
                <a:ea typeface="微軟正黑體" panose="020B0604030504040204" pitchFamily="34" charset="-120"/>
              </a:rPr>
              <a:t>）</a:t>
            </a:r>
            <a:endParaRPr lang="en-US" altLang="zh-TW" sz="2600" dirty="0" smtClean="0">
              <a:latin typeface="微軟正黑體" panose="020B0604030504040204" pitchFamily="34" charset="-120"/>
              <a:ea typeface="微軟正黑體" panose="020B0604030504040204" pitchFamily="34" charset="-120"/>
              <a:cs typeface="+mj-cs"/>
            </a:endParaRPr>
          </a:p>
          <a:p>
            <a:pPr marL="274638" indent="-274638" algn="just">
              <a:lnSpc>
                <a:spcPts val="2400"/>
              </a:lnSpc>
              <a:spcAft>
                <a:spcPts val="1000"/>
              </a:spcAft>
              <a:buFont typeface="Arial" charset="0"/>
              <a:buChar char="•"/>
            </a:pPr>
            <a:r>
              <a:rPr lang="zh-TW" altLang="en-US" sz="2600" b="1" dirty="0" smtClean="0">
                <a:solidFill>
                  <a:srgbClr val="0070C0"/>
                </a:solidFill>
                <a:latin typeface="微軟正黑體" panose="020B0604030504040204" pitchFamily="34" charset="-120"/>
                <a:ea typeface="微軟正黑體" panose="020B0604030504040204" pitchFamily="34" charset="-120"/>
                <a:cs typeface="+mj-cs"/>
              </a:rPr>
              <a:t>網路系統通報</a:t>
            </a:r>
            <a:endParaRPr lang="en-US" altLang="zh-TW" sz="2600" b="1" dirty="0" smtClean="0">
              <a:solidFill>
                <a:srgbClr val="0070C0"/>
              </a:solidFill>
              <a:latin typeface="微軟正黑體" panose="020B0604030504040204" pitchFamily="34" charset="-120"/>
              <a:ea typeface="微軟正黑體" panose="020B0604030504040204" pitchFamily="34" charset="-120"/>
              <a:cs typeface="+mj-cs"/>
            </a:endParaRPr>
          </a:p>
          <a:p>
            <a:pPr algn="just">
              <a:lnSpc>
                <a:spcPts val="2400"/>
              </a:lnSpc>
              <a:spcAft>
                <a:spcPts val="1000"/>
              </a:spcAft>
            </a:pPr>
            <a:r>
              <a:rPr lang="zh-TW" altLang="en-US" sz="2600" dirty="0" smtClean="0">
                <a:latin typeface="微軟正黑體" panose="020B0604030504040204" pitchFamily="34" charset="-120"/>
                <a:ea typeface="微軟正黑體" panose="020B0604030504040204" pitchFamily="34" charset="-120"/>
              </a:rPr>
              <a:t>　（福利小幫手）</a:t>
            </a:r>
            <a:endParaRPr lang="en-US" altLang="zh-TW" sz="2600" dirty="0">
              <a:latin typeface="微軟正黑體" panose="020B0604030504040204" pitchFamily="34" charset="-120"/>
              <a:ea typeface="微軟正黑體" panose="020B0604030504040204" pitchFamily="34" charset="-120"/>
            </a:endParaRPr>
          </a:p>
          <a:p>
            <a:pPr algn="just">
              <a:lnSpc>
                <a:spcPts val="2400"/>
              </a:lnSpc>
              <a:spcAft>
                <a:spcPts val="1000"/>
              </a:spcAft>
            </a:pPr>
            <a:endParaRPr lang="en-US" altLang="zh-TW" sz="2600" dirty="0" smtClean="0">
              <a:latin typeface="微軟正黑體" panose="020B0604030504040204" pitchFamily="34" charset="-120"/>
              <a:ea typeface="微軟正黑體" panose="020B0604030504040204" pitchFamily="34" charset="-120"/>
              <a:cs typeface="+mj-cs"/>
            </a:endParaRPr>
          </a:p>
          <a:p>
            <a:pPr marL="274638" indent="-274638" algn="just">
              <a:lnSpc>
                <a:spcPts val="2400"/>
              </a:lnSpc>
              <a:spcAft>
                <a:spcPts val="1000"/>
              </a:spcAft>
              <a:buFont typeface="Arial" charset="0"/>
              <a:buChar char="•"/>
            </a:pPr>
            <a:endParaRPr lang="en-US" altLang="zh-TW" sz="2600" dirty="0">
              <a:latin typeface="微軟正黑體" panose="020B0604030504040204" pitchFamily="34" charset="-120"/>
              <a:ea typeface="微軟正黑體" panose="020B0604030504040204" pitchFamily="34" charset="-120"/>
              <a:cs typeface="+mj-cs"/>
            </a:endParaRPr>
          </a:p>
        </p:txBody>
      </p:sp>
      <p:pic>
        <p:nvPicPr>
          <p:cNvPr id="12" name="Picture 5" descr="通報表-1"/>
          <p:cNvPicPr>
            <a:picLocks noChangeAspect="1" noChangeArrowheads="1"/>
          </p:cNvPicPr>
          <p:nvPr/>
        </p:nvPicPr>
        <p:blipFill>
          <a:blip r:embed="rId4" cstate="print">
            <a:extLst>
              <a:ext uri="{28A0092B-C50C-407E-A947-70E740481C1C}">
                <a14:useLocalDpi xmlns:a14="http://schemas.microsoft.com/office/drawing/2010/main" val="0"/>
              </a:ext>
            </a:extLst>
          </a:blip>
          <a:srcRect t="760" b="16037"/>
          <a:stretch>
            <a:fillRect/>
          </a:stretch>
        </p:blipFill>
        <p:spPr bwMode="auto">
          <a:xfrm>
            <a:off x="4138699" y="1689129"/>
            <a:ext cx="4093655" cy="48175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內容版面配置區 9"/>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t="3805"/>
          <a:stretch/>
        </p:blipFill>
        <p:spPr>
          <a:xfrm>
            <a:off x="8013469" y="1296785"/>
            <a:ext cx="4178531" cy="5561215"/>
          </a:xfrm>
          <a:prstGeom prst="rect">
            <a:avLst/>
          </a:prstGeom>
        </p:spPr>
      </p:pic>
    </p:spTree>
    <p:extLst>
      <p:ext uri="{BB962C8B-B14F-4D97-AF65-F5344CB8AC3E}">
        <p14:creationId xmlns:p14="http://schemas.microsoft.com/office/powerpoint/2010/main" val="331514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433351" y="229354"/>
            <a:ext cx="9493729"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latin typeface="微軟正黑體" pitchFamily="34" charset="-120"/>
                <a:ea typeface="微軟正黑體" pitchFamily="34" charset="-120"/>
              </a:rPr>
              <a:t>社會救助法通報概論：服務項目及內容</a:t>
            </a:r>
            <a:r>
              <a:rPr lang="en-US" altLang="zh-TW" sz="4000" dirty="0" smtClean="0">
                <a:latin typeface="微軟正黑體" pitchFamily="34" charset="-120"/>
                <a:ea typeface="微軟正黑體" pitchFamily="34" charset="-120"/>
              </a:rPr>
              <a:t>(1)</a:t>
            </a:r>
            <a:endParaRPr lang="en-US" altLang="zh-TW" sz="4000" dirty="0">
              <a:latin typeface="微軟正黑體" pitchFamily="34" charset="-120"/>
              <a:ea typeface="微軟正黑體" pitchFamily="34" charset="-120"/>
            </a:endParaRPr>
          </a:p>
        </p:txBody>
      </p:sp>
      <p:pic>
        <p:nvPicPr>
          <p:cNvPr id="6" name="圖片 5" descr="彰化LOGO_13_1080117.png"/>
          <p:cNvPicPr>
            <a:picLocks noChangeAspect="1"/>
          </p:cNvPicPr>
          <p:nvPr/>
        </p:nvPicPr>
        <p:blipFill>
          <a:blip r:embed="rId2" cstate="print"/>
          <a:stretch>
            <a:fillRect/>
          </a:stretch>
        </p:blipFill>
        <p:spPr>
          <a:xfrm>
            <a:off x="286339" y="214467"/>
            <a:ext cx="1093314" cy="993010"/>
          </a:xfrm>
          <a:prstGeom prst="rect">
            <a:avLst/>
          </a:prstGeom>
        </p:spPr>
      </p:pic>
      <p:sp>
        <p:nvSpPr>
          <p:cNvPr id="2" name="內容版面配置區 1"/>
          <p:cNvSpPr>
            <a:spLocks noGrp="1"/>
          </p:cNvSpPr>
          <p:nvPr>
            <p:ph idx="1"/>
          </p:nvPr>
        </p:nvSpPr>
        <p:spPr/>
        <p:txBody>
          <a:bodyPr/>
          <a:lstStyle/>
          <a:p>
            <a:pPr algn="just">
              <a:lnSpc>
                <a:spcPct val="100000"/>
              </a:lnSpc>
              <a:spcBef>
                <a:spcPts val="800"/>
              </a:spcBef>
              <a:spcAft>
                <a:spcPts val="800"/>
              </a:spcAft>
            </a:pPr>
            <a:r>
              <a:rPr lang="zh-TW" altLang="en-US" sz="2600" dirty="0" smtClean="0">
                <a:latin typeface="微軟正黑體" panose="020B0604030504040204" pitchFamily="34" charset="-120"/>
                <a:ea typeface="微軟正黑體" panose="020B0604030504040204" pitchFamily="34" charset="-120"/>
                <a:cs typeface="+mj-cs"/>
              </a:rPr>
              <a:t>社會</a:t>
            </a:r>
            <a:r>
              <a:rPr lang="zh-TW" altLang="en-US" sz="2600" dirty="0">
                <a:latin typeface="微軟正黑體" panose="020B0604030504040204" pitchFamily="34" charset="-120"/>
                <a:ea typeface="微軟正黑體" panose="020B0604030504040204" pitchFamily="34" charset="-120"/>
                <a:cs typeface="+mj-cs"/>
              </a:rPr>
              <a:t>處</a:t>
            </a:r>
            <a:r>
              <a:rPr lang="zh-TW" altLang="en-US" sz="2600" dirty="0">
                <a:solidFill>
                  <a:srgbClr val="FF0000"/>
                </a:solidFill>
                <a:latin typeface="微軟正黑體" panose="020B0604030504040204" pitchFamily="34" charset="-120"/>
                <a:ea typeface="微軟正黑體" panose="020B0604030504040204" pitchFamily="34" charset="-120"/>
                <a:cs typeface="+mj-cs"/>
              </a:rPr>
              <a:t>（處遇服務及資源轉介</a:t>
            </a:r>
            <a:r>
              <a:rPr lang="zh-TW" altLang="en-US" sz="2600" dirty="0" smtClean="0">
                <a:solidFill>
                  <a:srgbClr val="FF0000"/>
                </a:solidFill>
                <a:latin typeface="微軟正黑體" panose="020B0604030504040204" pitchFamily="34" charset="-120"/>
                <a:ea typeface="微軟正黑體" panose="020B0604030504040204" pitchFamily="34" charset="-120"/>
                <a:cs typeface="+mj-cs"/>
              </a:rPr>
              <a:t>）</a:t>
            </a:r>
            <a:r>
              <a:rPr lang="zh-TW" altLang="en-US" sz="2600" dirty="0" smtClean="0">
                <a:latin typeface="微軟正黑體" panose="020B0604030504040204" pitchFamily="34" charset="-120"/>
                <a:ea typeface="微軟正黑體" panose="020B0604030504040204" pitchFamily="34" charset="-120"/>
                <a:cs typeface="+mj-cs"/>
              </a:rPr>
              <a:t>：提供</a:t>
            </a:r>
            <a:r>
              <a:rPr lang="zh-TW" altLang="en-US" sz="2600" dirty="0">
                <a:latin typeface="微軟正黑體" panose="020B0604030504040204" pitchFamily="34" charset="-120"/>
                <a:ea typeface="微軟正黑體" panose="020B0604030504040204" pitchFamily="34" charset="-120"/>
                <a:cs typeface="+mj-cs"/>
              </a:rPr>
              <a:t>一般家庭、脆弱家庭及危機家庭的處遇服務，與社會福利諮詢與轉介服務，以及急難救助、生活扶助等服務</a:t>
            </a:r>
            <a:r>
              <a:rPr lang="zh-TW" altLang="en-US" sz="2600" dirty="0" smtClean="0">
                <a:latin typeface="微軟正黑體" panose="020B0604030504040204" pitchFamily="34" charset="-120"/>
                <a:ea typeface="微軟正黑體" panose="020B0604030504040204" pitchFamily="34" charset="-120"/>
                <a:cs typeface="+mj-cs"/>
              </a:rPr>
              <a:t>。</a:t>
            </a:r>
            <a:endParaRPr lang="en-US" altLang="zh-TW" sz="2600" dirty="0" smtClean="0">
              <a:latin typeface="微軟正黑體" panose="020B0604030504040204" pitchFamily="34" charset="-120"/>
              <a:ea typeface="微軟正黑體" panose="020B0604030504040204" pitchFamily="34" charset="-120"/>
              <a:cs typeface="+mj-cs"/>
            </a:endParaRPr>
          </a:p>
          <a:p>
            <a:pPr algn="just">
              <a:lnSpc>
                <a:spcPct val="100000"/>
              </a:lnSpc>
              <a:spcBef>
                <a:spcPts val="800"/>
              </a:spcBef>
              <a:spcAft>
                <a:spcPts val="800"/>
              </a:spcAft>
            </a:pPr>
            <a:r>
              <a:rPr lang="zh-TW" altLang="en-US" sz="2600" dirty="0" smtClean="0">
                <a:latin typeface="微軟正黑體" panose="020B0604030504040204" pitchFamily="34" charset="-120"/>
                <a:ea typeface="微軟正黑體" panose="020B0604030504040204" pitchFamily="34" charset="-120"/>
                <a:cs typeface="+mj-cs"/>
              </a:rPr>
              <a:t>勞工</a:t>
            </a:r>
            <a:r>
              <a:rPr lang="zh-TW" altLang="en-US" sz="2600" dirty="0">
                <a:latin typeface="微軟正黑體" panose="020B0604030504040204" pitchFamily="34" charset="-120"/>
                <a:ea typeface="微軟正黑體" panose="020B0604030504040204" pitchFamily="34" charset="-120"/>
                <a:cs typeface="+mj-cs"/>
              </a:rPr>
              <a:t>處</a:t>
            </a:r>
            <a:r>
              <a:rPr lang="zh-TW" altLang="en-US" sz="2600" dirty="0">
                <a:solidFill>
                  <a:srgbClr val="FF0000"/>
                </a:solidFill>
                <a:latin typeface="微軟正黑體" panose="020B0604030504040204" pitchFamily="34" charset="-120"/>
                <a:ea typeface="微軟正黑體" panose="020B0604030504040204" pitchFamily="34" charset="-120"/>
                <a:cs typeface="+mj-cs"/>
              </a:rPr>
              <a:t>（職訓及就業需求）</a:t>
            </a:r>
            <a:r>
              <a:rPr lang="zh-TW" altLang="en-US" sz="2600" dirty="0">
                <a:latin typeface="微軟正黑體" panose="020B0604030504040204" pitchFamily="34" charset="-120"/>
                <a:ea typeface="微軟正黑體" panose="020B0604030504040204" pitchFamily="34" charset="-120"/>
                <a:cs typeface="+mj-cs"/>
              </a:rPr>
              <a:t>：提供職訓與就業媒合等相關服務</a:t>
            </a:r>
            <a:r>
              <a:rPr lang="zh-TW" altLang="en-US" sz="2600" dirty="0" smtClean="0">
                <a:latin typeface="微軟正黑體" panose="020B0604030504040204" pitchFamily="34" charset="-120"/>
                <a:ea typeface="微軟正黑體" panose="020B0604030504040204" pitchFamily="34" charset="-120"/>
                <a:cs typeface="+mj-cs"/>
              </a:rPr>
              <a:t>。</a:t>
            </a:r>
            <a:endParaRPr lang="en-US" altLang="zh-TW" sz="2600" dirty="0" smtClean="0">
              <a:latin typeface="微軟正黑體" panose="020B0604030504040204" pitchFamily="34" charset="-120"/>
              <a:ea typeface="微軟正黑體" panose="020B0604030504040204" pitchFamily="34" charset="-120"/>
              <a:cs typeface="+mj-cs"/>
            </a:endParaRPr>
          </a:p>
          <a:p>
            <a:pPr algn="just">
              <a:lnSpc>
                <a:spcPct val="100000"/>
              </a:lnSpc>
              <a:spcBef>
                <a:spcPts val="800"/>
              </a:spcBef>
              <a:spcAft>
                <a:spcPts val="800"/>
              </a:spcAft>
            </a:pPr>
            <a:r>
              <a:rPr lang="zh-TW" altLang="en-US" sz="2600" dirty="0" smtClean="0">
                <a:latin typeface="微軟正黑體" panose="020B0604030504040204" pitchFamily="34" charset="-120"/>
                <a:ea typeface="微軟正黑體" panose="020B0604030504040204" pitchFamily="34" charset="-120"/>
                <a:cs typeface="+mj-cs"/>
              </a:rPr>
              <a:t>教育</a:t>
            </a:r>
            <a:r>
              <a:rPr lang="zh-TW" altLang="en-US" sz="2600" dirty="0">
                <a:latin typeface="微軟正黑體" panose="020B0604030504040204" pitchFamily="34" charset="-120"/>
                <a:ea typeface="微軟正黑體" panose="020B0604030504040204" pitchFamily="34" charset="-120"/>
                <a:cs typeface="+mj-cs"/>
              </a:rPr>
              <a:t>處</a:t>
            </a:r>
            <a:r>
              <a:rPr lang="zh-TW" altLang="en-US" sz="2600" dirty="0">
                <a:solidFill>
                  <a:srgbClr val="FF0000"/>
                </a:solidFill>
                <a:latin typeface="微軟正黑體" panose="020B0604030504040204" pitchFamily="34" charset="-120"/>
                <a:ea typeface="微軟正黑體" panose="020B0604030504040204" pitchFamily="34" charset="-120"/>
                <a:cs typeface="+mj-cs"/>
              </a:rPr>
              <a:t>（教育及學生輔導）</a:t>
            </a:r>
            <a:r>
              <a:rPr lang="zh-TW" altLang="en-US" sz="2600" dirty="0">
                <a:latin typeface="微軟正黑體" panose="020B0604030504040204" pitchFamily="34" charset="-120"/>
                <a:ea typeface="微軟正黑體" panose="020B0604030504040204" pitchFamily="34" charset="-120"/>
                <a:cs typeface="+mj-cs"/>
              </a:rPr>
              <a:t>：提供課後輔導、照顧等相關措施</a:t>
            </a:r>
            <a:r>
              <a:rPr lang="zh-TW" altLang="en-US" sz="2600" dirty="0" smtClean="0">
                <a:latin typeface="微軟正黑體" panose="020B0604030504040204" pitchFamily="34" charset="-120"/>
                <a:ea typeface="微軟正黑體" panose="020B0604030504040204" pitchFamily="34" charset="-120"/>
                <a:cs typeface="+mj-cs"/>
              </a:rPr>
              <a:t>。</a:t>
            </a:r>
            <a:endParaRPr lang="en-US" altLang="zh-TW" sz="2600" dirty="0" smtClean="0">
              <a:latin typeface="微軟正黑體" panose="020B0604030504040204" pitchFamily="34" charset="-120"/>
              <a:ea typeface="微軟正黑體" panose="020B0604030504040204" pitchFamily="34" charset="-120"/>
              <a:cs typeface="+mj-cs"/>
            </a:endParaRPr>
          </a:p>
          <a:p>
            <a:pPr algn="just">
              <a:lnSpc>
                <a:spcPct val="100000"/>
              </a:lnSpc>
              <a:spcBef>
                <a:spcPts val="800"/>
              </a:spcBef>
              <a:spcAft>
                <a:spcPts val="800"/>
              </a:spcAft>
            </a:pPr>
            <a:r>
              <a:rPr lang="zh-TW" altLang="en-US" sz="2600" dirty="0" smtClean="0">
                <a:latin typeface="微軟正黑體" panose="020B0604030504040204" pitchFamily="34" charset="-120"/>
                <a:ea typeface="微軟正黑體" panose="020B0604030504040204" pitchFamily="34" charset="-120"/>
                <a:cs typeface="+mj-cs"/>
              </a:rPr>
              <a:t>工務</a:t>
            </a:r>
            <a:r>
              <a:rPr lang="zh-TW" altLang="en-US" sz="2600" dirty="0">
                <a:latin typeface="微軟正黑體" panose="020B0604030504040204" pitchFamily="34" charset="-120"/>
                <a:ea typeface="微軟正黑體" panose="020B0604030504040204" pitchFamily="34" charset="-120"/>
                <a:cs typeface="+mj-cs"/>
              </a:rPr>
              <a:t>處</a:t>
            </a:r>
            <a:r>
              <a:rPr lang="zh-TW" altLang="en-US" sz="2600" dirty="0">
                <a:solidFill>
                  <a:srgbClr val="FF0000"/>
                </a:solidFill>
                <a:latin typeface="微軟正黑體" panose="020B0604030504040204" pitchFamily="34" charset="-120"/>
                <a:ea typeface="微軟正黑體" panose="020B0604030504040204" pitchFamily="34" charset="-120"/>
                <a:cs typeface="+mj-cs"/>
              </a:rPr>
              <a:t>（住宅補貼業務）</a:t>
            </a:r>
            <a:r>
              <a:rPr lang="zh-TW" altLang="en-US" sz="2600" dirty="0">
                <a:latin typeface="微軟正黑體" panose="020B0604030504040204" pitchFamily="34" charset="-120"/>
                <a:ea typeface="微軟正黑體" panose="020B0604030504040204" pitchFamily="34" charset="-120"/>
                <a:cs typeface="+mj-cs"/>
              </a:rPr>
              <a:t>：提供租金補助、購置住宅貸款利息補助、修繕住宅貸款利息補貼等服務</a:t>
            </a:r>
            <a:r>
              <a:rPr lang="zh-TW" altLang="en-US" sz="2600" dirty="0" smtClean="0">
                <a:latin typeface="微軟正黑體" panose="020B0604030504040204" pitchFamily="34" charset="-120"/>
                <a:ea typeface="微軟正黑體" panose="020B0604030504040204" pitchFamily="34" charset="-120"/>
                <a:cs typeface="+mj-cs"/>
              </a:rPr>
              <a:t>。</a:t>
            </a:r>
          </a:p>
        </p:txBody>
      </p:sp>
    </p:spTree>
    <p:extLst>
      <p:ext uri="{BB962C8B-B14F-4D97-AF65-F5344CB8AC3E}">
        <p14:creationId xmlns:p14="http://schemas.microsoft.com/office/powerpoint/2010/main" val="40417803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433351" y="229354"/>
            <a:ext cx="9493729"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latin typeface="微軟正黑體" pitchFamily="34" charset="-120"/>
                <a:ea typeface="微軟正黑體" pitchFamily="34" charset="-120"/>
              </a:rPr>
              <a:t>社會救助法通報概論：服務項目及內容</a:t>
            </a:r>
            <a:r>
              <a:rPr lang="en-US" altLang="zh-TW" sz="4000" dirty="0" smtClean="0">
                <a:latin typeface="微軟正黑體" pitchFamily="34" charset="-120"/>
                <a:ea typeface="微軟正黑體" pitchFamily="34" charset="-120"/>
              </a:rPr>
              <a:t>(2)</a:t>
            </a:r>
            <a:endParaRPr lang="en-US" altLang="zh-TW" sz="4000" dirty="0">
              <a:latin typeface="微軟正黑體" pitchFamily="34" charset="-120"/>
              <a:ea typeface="微軟正黑體" pitchFamily="34" charset="-120"/>
            </a:endParaRPr>
          </a:p>
        </p:txBody>
      </p:sp>
      <p:pic>
        <p:nvPicPr>
          <p:cNvPr id="6" name="圖片 5" descr="彰化LOGO_13_1080117.png"/>
          <p:cNvPicPr>
            <a:picLocks noChangeAspect="1"/>
          </p:cNvPicPr>
          <p:nvPr/>
        </p:nvPicPr>
        <p:blipFill>
          <a:blip r:embed="rId2" cstate="print"/>
          <a:stretch>
            <a:fillRect/>
          </a:stretch>
        </p:blipFill>
        <p:spPr>
          <a:xfrm>
            <a:off x="286339" y="214467"/>
            <a:ext cx="1093314" cy="993010"/>
          </a:xfrm>
          <a:prstGeom prst="rect">
            <a:avLst/>
          </a:prstGeom>
        </p:spPr>
      </p:pic>
      <p:sp>
        <p:nvSpPr>
          <p:cNvPr id="2" name="內容版面配置區 1"/>
          <p:cNvSpPr>
            <a:spLocks noGrp="1"/>
          </p:cNvSpPr>
          <p:nvPr>
            <p:ph idx="1"/>
          </p:nvPr>
        </p:nvSpPr>
        <p:spPr/>
        <p:txBody>
          <a:bodyPr/>
          <a:lstStyle/>
          <a:p>
            <a:pPr algn="just">
              <a:lnSpc>
                <a:spcPts val="2900"/>
              </a:lnSpc>
              <a:spcBef>
                <a:spcPts val="800"/>
              </a:spcBef>
              <a:spcAft>
                <a:spcPts val="800"/>
              </a:spcAft>
            </a:pPr>
            <a:r>
              <a:rPr lang="zh-TW" altLang="en-US" sz="2600" dirty="0" smtClean="0">
                <a:latin typeface="微軟正黑體" panose="020B0604030504040204" pitchFamily="34" charset="-120"/>
                <a:ea typeface="微軟正黑體" panose="020B0604030504040204" pitchFamily="34" charset="-120"/>
                <a:cs typeface="+mj-cs"/>
              </a:rPr>
              <a:t>衛生局</a:t>
            </a:r>
            <a:r>
              <a:rPr lang="zh-TW" altLang="en-US" sz="2600" dirty="0">
                <a:solidFill>
                  <a:srgbClr val="FF0000"/>
                </a:solidFill>
                <a:latin typeface="微軟正黑體" panose="020B0604030504040204" pitchFamily="34" charset="-120"/>
                <a:ea typeface="微軟正黑體" panose="020B0604030504040204" pitchFamily="34" charset="-120"/>
                <a:cs typeface="+mj-cs"/>
              </a:rPr>
              <a:t>（精神疾病及自殺防治）</a:t>
            </a:r>
            <a:r>
              <a:rPr lang="zh-TW" altLang="en-US" sz="2600" dirty="0" smtClean="0">
                <a:latin typeface="微軟正黑體" panose="020B0604030504040204" pitchFamily="34" charset="-120"/>
                <a:ea typeface="微軟正黑體" panose="020B0604030504040204" pitchFamily="34" charset="-120"/>
                <a:cs typeface="+mj-cs"/>
              </a:rPr>
              <a:t>：心理</a:t>
            </a:r>
            <a:r>
              <a:rPr lang="zh-TW" altLang="en-US" sz="2600" dirty="0">
                <a:latin typeface="微軟正黑體" panose="020B0604030504040204" pitchFamily="34" charset="-120"/>
                <a:ea typeface="微軟正黑體" panose="020B0604030504040204" pitchFamily="34" charset="-120"/>
                <a:cs typeface="+mj-cs"/>
              </a:rPr>
              <a:t>諮詢、自殺防治等輔導措施</a:t>
            </a:r>
            <a:r>
              <a:rPr lang="zh-TW" altLang="en-US" sz="2600" dirty="0" smtClean="0">
                <a:latin typeface="微軟正黑體" panose="020B0604030504040204" pitchFamily="34" charset="-120"/>
                <a:ea typeface="微軟正黑體" panose="020B0604030504040204" pitchFamily="34" charset="-120"/>
                <a:cs typeface="+mj-cs"/>
              </a:rPr>
              <a:t>。</a:t>
            </a:r>
            <a:endParaRPr lang="en-US" altLang="zh-TW" sz="2600" dirty="0" smtClean="0">
              <a:latin typeface="微軟正黑體" panose="020B0604030504040204" pitchFamily="34" charset="-120"/>
              <a:ea typeface="微軟正黑體" panose="020B0604030504040204" pitchFamily="34" charset="-120"/>
              <a:cs typeface="+mj-cs"/>
            </a:endParaRPr>
          </a:p>
          <a:p>
            <a:pPr algn="just">
              <a:lnSpc>
                <a:spcPts val="2900"/>
              </a:lnSpc>
              <a:spcBef>
                <a:spcPts val="800"/>
              </a:spcBef>
              <a:spcAft>
                <a:spcPts val="800"/>
              </a:spcAft>
            </a:pPr>
            <a:r>
              <a:rPr lang="zh-TW" altLang="en-US" sz="2600" dirty="0" smtClean="0">
                <a:latin typeface="微軟正黑體" panose="020B0604030504040204" pitchFamily="34" charset="-120"/>
                <a:ea typeface="微軟正黑體" panose="020B0604030504040204" pitchFamily="34" charset="-120"/>
                <a:cs typeface="+mj-cs"/>
              </a:rPr>
              <a:t>警察局</a:t>
            </a:r>
            <a:r>
              <a:rPr lang="zh-TW" altLang="en-US" sz="2600" dirty="0">
                <a:solidFill>
                  <a:srgbClr val="FF0000"/>
                </a:solidFill>
                <a:latin typeface="微軟正黑體" panose="020B0604030504040204" pitchFamily="34" charset="-120"/>
                <a:ea typeface="微軟正黑體" panose="020B0604030504040204" pitchFamily="34" charset="-120"/>
                <a:cs typeface="+mj-cs"/>
              </a:rPr>
              <a:t>（治安及安全需求）</a:t>
            </a:r>
            <a:r>
              <a:rPr lang="zh-TW" altLang="en-US" sz="2600" dirty="0">
                <a:latin typeface="微軟正黑體" panose="020B0604030504040204" pitchFamily="34" charset="-120"/>
                <a:ea typeface="微軟正黑體" panose="020B0604030504040204" pitchFamily="34" charset="-120"/>
                <a:cs typeface="+mj-cs"/>
              </a:rPr>
              <a:t>：強化治安防護網，機先防制各類犯罪，對於有需求之家庭（如：高風險家庭、獨居老人、中低收入戶等）主動通報協助</a:t>
            </a:r>
            <a:r>
              <a:rPr lang="zh-TW" altLang="en-US" sz="2600" dirty="0" smtClean="0">
                <a:latin typeface="微軟正黑體" panose="020B0604030504040204" pitchFamily="34" charset="-120"/>
                <a:ea typeface="微軟正黑體" panose="020B0604030504040204" pitchFamily="34" charset="-120"/>
                <a:cs typeface="+mj-cs"/>
              </a:rPr>
              <a:t>。</a:t>
            </a:r>
            <a:endParaRPr lang="en-US" altLang="zh-TW" sz="2600" dirty="0" smtClean="0">
              <a:latin typeface="微軟正黑體" panose="020B0604030504040204" pitchFamily="34" charset="-120"/>
              <a:ea typeface="微軟正黑體" panose="020B0604030504040204" pitchFamily="34" charset="-120"/>
              <a:cs typeface="+mj-cs"/>
            </a:endParaRPr>
          </a:p>
          <a:p>
            <a:pPr algn="just">
              <a:lnSpc>
                <a:spcPts val="2800"/>
              </a:lnSpc>
              <a:spcBef>
                <a:spcPts val="600"/>
              </a:spcBef>
              <a:spcAft>
                <a:spcPts val="600"/>
              </a:spcAft>
            </a:pPr>
            <a:r>
              <a:rPr lang="zh-TW" altLang="en-US" sz="2600" dirty="0" smtClean="0">
                <a:latin typeface="微軟正黑體" panose="020B0604030504040204" pitchFamily="34" charset="-120"/>
                <a:ea typeface="微軟正黑體" panose="020B0604030504040204" pitchFamily="34" charset="-120"/>
                <a:cs typeface="+mj-cs"/>
              </a:rPr>
              <a:t>消防</a:t>
            </a:r>
            <a:r>
              <a:rPr lang="zh-TW" altLang="en-US" sz="2600" dirty="0">
                <a:latin typeface="微軟正黑體" panose="020B0604030504040204" pitchFamily="34" charset="-120"/>
                <a:ea typeface="微軟正黑體" panose="020B0604030504040204" pitchFamily="34" charset="-120"/>
                <a:cs typeface="+mj-cs"/>
              </a:rPr>
              <a:t>局</a:t>
            </a:r>
            <a:r>
              <a:rPr lang="zh-TW" altLang="en-US" sz="2600" dirty="0">
                <a:solidFill>
                  <a:srgbClr val="FF0000"/>
                </a:solidFill>
                <a:latin typeface="微軟正黑體" panose="020B0604030504040204" pitchFamily="34" charset="-120"/>
                <a:ea typeface="微軟正黑體" panose="020B0604030504040204" pitchFamily="34" charset="-120"/>
                <a:cs typeface="+mj-cs"/>
              </a:rPr>
              <a:t>（救護服務）</a:t>
            </a:r>
            <a:r>
              <a:rPr lang="zh-TW" altLang="en-US" sz="2600" dirty="0">
                <a:latin typeface="微軟正黑體" panose="020B0604030504040204" pitchFamily="34" charset="-120"/>
                <a:ea typeface="微軟正黑體" panose="020B0604030504040204" pitchFamily="34" charset="-120"/>
                <a:cs typeface="+mj-cs"/>
              </a:rPr>
              <a:t>：對於路倒病人、</a:t>
            </a:r>
            <a:r>
              <a:rPr lang="zh-TW" altLang="en-US" sz="2600" dirty="0" smtClean="0">
                <a:latin typeface="微軟正黑體" panose="020B0604030504040204" pitchFamily="34" charset="-120"/>
                <a:ea typeface="微軟正黑體" panose="020B0604030504040204" pitchFamily="34" charset="-120"/>
                <a:cs typeface="+mj-cs"/>
              </a:rPr>
              <a:t>遊民</a:t>
            </a:r>
            <a:endParaRPr lang="en-US" altLang="zh-TW" sz="2600" dirty="0" smtClean="0">
              <a:latin typeface="微軟正黑體" panose="020B0604030504040204" pitchFamily="34" charset="-120"/>
              <a:ea typeface="微軟正黑體" panose="020B0604030504040204" pitchFamily="34" charset="-120"/>
              <a:cs typeface="+mj-cs"/>
            </a:endParaRPr>
          </a:p>
          <a:p>
            <a:pPr marL="0" indent="0" algn="just">
              <a:lnSpc>
                <a:spcPts val="2800"/>
              </a:lnSpc>
              <a:spcBef>
                <a:spcPts val="600"/>
              </a:spcBef>
              <a:spcAft>
                <a:spcPts val="600"/>
              </a:spcAft>
              <a:buNone/>
            </a:pPr>
            <a:r>
              <a:rPr lang="en-US" altLang="zh-TW" sz="2600" dirty="0">
                <a:latin typeface="微軟正黑體" panose="020B0604030504040204" pitchFamily="34" charset="-120"/>
                <a:ea typeface="微軟正黑體" panose="020B0604030504040204" pitchFamily="34" charset="-120"/>
                <a:cs typeface="+mj-cs"/>
              </a:rPr>
              <a:t> </a:t>
            </a:r>
            <a:r>
              <a:rPr lang="en-US" altLang="zh-TW" sz="2600" dirty="0" smtClean="0">
                <a:latin typeface="微軟正黑體" panose="020B0604030504040204" pitchFamily="34" charset="-120"/>
                <a:ea typeface="微軟正黑體" panose="020B0604030504040204" pitchFamily="34" charset="-120"/>
                <a:cs typeface="+mj-cs"/>
              </a:rPr>
              <a:t>  </a:t>
            </a:r>
            <a:r>
              <a:rPr lang="zh-TW" altLang="en-US" sz="2600" dirty="0" smtClean="0">
                <a:latin typeface="微軟正黑體" panose="020B0604030504040204" pitchFamily="34" charset="-120"/>
                <a:ea typeface="微軟正黑體" panose="020B0604030504040204" pitchFamily="34" charset="-120"/>
                <a:cs typeface="+mj-cs"/>
              </a:rPr>
              <a:t>提供</a:t>
            </a:r>
            <a:r>
              <a:rPr lang="zh-TW" altLang="en-US" sz="2600" dirty="0">
                <a:latin typeface="微軟正黑體" panose="020B0604030504040204" pitchFamily="34" charset="-120"/>
                <a:ea typeface="微軟正黑體" panose="020B0604030504040204" pitchFamily="34" charset="-120"/>
                <a:cs typeface="+mj-cs"/>
              </a:rPr>
              <a:t>救護協助</a:t>
            </a:r>
            <a:r>
              <a:rPr lang="zh-TW" altLang="en-US" sz="2600" dirty="0" smtClean="0">
                <a:latin typeface="微軟正黑體" panose="020B0604030504040204" pitchFamily="34" charset="-120"/>
                <a:ea typeface="微軟正黑體" panose="020B0604030504040204" pitchFamily="34" charset="-120"/>
                <a:cs typeface="+mj-cs"/>
              </a:rPr>
              <a:t>。</a:t>
            </a:r>
            <a:endParaRPr lang="en-US" altLang="zh-TW" sz="2600" dirty="0" smtClean="0">
              <a:latin typeface="微軟正黑體" panose="020B0604030504040204" pitchFamily="34" charset="-120"/>
              <a:ea typeface="微軟正黑體" panose="020B0604030504040204" pitchFamily="34" charset="-120"/>
              <a:cs typeface="+mj-cs"/>
            </a:endParaRPr>
          </a:p>
          <a:p>
            <a:pPr algn="just">
              <a:lnSpc>
                <a:spcPts val="2800"/>
              </a:lnSpc>
              <a:spcBef>
                <a:spcPts val="600"/>
              </a:spcBef>
              <a:spcAft>
                <a:spcPts val="600"/>
              </a:spcAft>
            </a:pPr>
            <a:r>
              <a:rPr lang="zh-TW" altLang="en-US" sz="2600" dirty="0" smtClean="0">
                <a:latin typeface="微軟正黑體" panose="020B0604030504040204" pitchFamily="34" charset="-120"/>
                <a:ea typeface="微軟正黑體" panose="020B0604030504040204" pitchFamily="34" charset="-120"/>
                <a:cs typeface="+mj-cs"/>
              </a:rPr>
              <a:t>各</a:t>
            </a:r>
            <a:r>
              <a:rPr lang="zh-TW" altLang="en-US" sz="2600" dirty="0">
                <a:latin typeface="微軟正黑體" panose="020B0604030504040204" pitchFamily="34" charset="-120"/>
                <a:ea typeface="微軟正黑體" panose="020B0604030504040204" pitchFamily="34" charset="-120"/>
                <a:cs typeface="+mj-cs"/>
              </a:rPr>
              <a:t>鄉鎮市公所</a:t>
            </a:r>
            <a:r>
              <a:rPr lang="zh-TW" altLang="en-US" sz="2600" dirty="0">
                <a:solidFill>
                  <a:srgbClr val="FF0000"/>
                </a:solidFill>
                <a:latin typeface="微軟正黑體" panose="020B0604030504040204" pitchFamily="34" charset="-120"/>
                <a:ea typeface="微軟正黑體" panose="020B0604030504040204" pitchFamily="34" charset="-120"/>
                <a:cs typeface="+mj-cs"/>
              </a:rPr>
              <a:t>（社會福利申請與通報輔導）</a:t>
            </a:r>
            <a:r>
              <a:rPr lang="zh-TW" altLang="en-US" sz="2600" dirty="0" smtClean="0">
                <a:latin typeface="微軟正黑體" panose="020B0604030504040204" pitchFamily="34" charset="-120"/>
                <a:ea typeface="微軟正黑體" panose="020B0604030504040204" pitchFamily="34" charset="-120"/>
                <a:cs typeface="+mj-cs"/>
              </a:rPr>
              <a:t>：</a:t>
            </a:r>
            <a:endParaRPr lang="en-US" altLang="zh-TW" sz="2600" dirty="0" smtClean="0">
              <a:latin typeface="微軟正黑體" panose="020B0604030504040204" pitchFamily="34" charset="-120"/>
              <a:ea typeface="微軟正黑體" panose="020B0604030504040204" pitchFamily="34" charset="-120"/>
              <a:cs typeface="+mj-cs"/>
            </a:endParaRPr>
          </a:p>
          <a:p>
            <a:pPr marL="0" indent="0" algn="just">
              <a:lnSpc>
                <a:spcPts val="2800"/>
              </a:lnSpc>
              <a:spcBef>
                <a:spcPts val="600"/>
              </a:spcBef>
              <a:spcAft>
                <a:spcPts val="600"/>
              </a:spcAft>
              <a:buNone/>
            </a:pPr>
            <a:r>
              <a:rPr lang="en-US" altLang="zh-TW" sz="2600" dirty="0">
                <a:latin typeface="微軟正黑體" panose="020B0604030504040204" pitchFamily="34" charset="-120"/>
                <a:ea typeface="微軟正黑體" panose="020B0604030504040204" pitchFamily="34" charset="-120"/>
                <a:cs typeface="+mj-cs"/>
              </a:rPr>
              <a:t> </a:t>
            </a:r>
            <a:r>
              <a:rPr lang="en-US" altLang="zh-TW" sz="2600" dirty="0" smtClean="0">
                <a:latin typeface="微軟正黑體" panose="020B0604030504040204" pitchFamily="34" charset="-120"/>
                <a:ea typeface="微軟正黑體" panose="020B0604030504040204" pitchFamily="34" charset="-120"/>
                <a:cs typeface="+mj-cs"/>
              </a:rPr>
              <a:t>  </a:t>
            </a:r>
            <a:r>
              <a:rPr lang="zh-TW" altLang="en-US" sz="2600" dirty="0" smtClean="0">
                <a:latin typeface="微軟正黑體" panose="020B0604030504040204" pitchFamily="34" charset="-120"/>
                <a:ea typeface="微軟正黑體" panose="020B0604030504040204" pitchFamily="34" charset="-120"/>
                <a:cs typeface="+mj-cs"/>
              </a:rPr>
              <a:t>對</a:t>
            </a:r>
            <a:r>
              <a:rPr lang="zh-TW" altLang="en-US" sz="2600" dirty="0">
                <a:latin typeface="微軟正黑體" panose="020B0604030504040204" pitchFamily="34" charset="-120"/>
                <a:ea typeface="微軟正黑體" panose="020B0604030504040204" pitchFamily="34" charset="-120"/>
                <a:cs typeface="+mj-cs"/>
              </a:rPr>
              <a:t>經濟弱勢個案通報及輔導，並協助申辦社會</a:t>
            </a:r>
            <a:r>
              <a:rPr lang="zh-TW" altLang="en-US" sz="2600" dirty="0" smtClean="0">
                <a:latin typeface="微軟正黑體" panose="020B0604030504040204" pitchFamily="34" charset="-120"/>
                <a:ea typeface="微軟正黑體" panose="020B0604030504040204" pitchFamily="34" charset="-120"/>
                <a:cs typeface="+mj-cs"/>
              </a:rPr>
              <a:t>福</a:t>
            </a:r>
            <a:endParaRPr lang="en-US" altLang="zh-TW" sz="2600" dirty="0" smtClean="0">
              <a:latin typeface="微軟正黑體" panose="020B0604030504040204" pitchFamily="34" charset="-120"/>
              <a:ea typeface="微軟正黑體" panose="020B0604030504040204" pitchFamily="34" charset="-120"/>
              <a:cs typeface="+mj-cs"/>
            </a:endParaRPr>
          </a:p>
          <a:p>
            <a:pPr marL="0" indent="0" algn="just">
              <a:lnSpc>
                <a:spcPts val="2800"/>
              </a:lnSpc>
              <a:spcBef>
                <a:spcPts val="600"/>
              </a:spcBef>
              <a:spcAft>
                <a:spcPts val="600"/>
              </a:spcAft>
              <a:buNone/>
            </a:pPr>
            <a:r>
              <a:rPr lang="en-US" altLang="zh-TW" sz="2600" dirty="0">
                <a:latin typeface="微軟正黑體" panose="020B0604030504040204" pitchFamily="34" charset="-120"/>
                <a:ea typeface="微軟正黑體" panose="020B0604030504040204" pitchFamily="34" charset="-120"/>
                <a:cs typeface="+mj-cs"/>
              </a:rPr>
              <a:t> </a:t>
            </a:r>
            <a:r>
              <a:rPr lang="en-US" altLang="zh-TW" sz="2600" dirty="0" smtClean="0">
                <a:latin typeface="微軟正黑體" panose="020B0604030504040204" pitchFamily="34" charset="-120"/>
                <a:ea typeface="微軟正黑體" panose="020B0604030504040204" pitchFamily="34" charset="-120"/>
                <a:cs typeface="+mj-cs"/>
              </a:rPr>
              <a:t>  </a:t>
            </a:r>
            <a:r>
              <a:rPr lang="zh-TW" altLang="en-US" sz="2600" dirty="0" smtClean="0">
                <a:latin typeface="微軟正黑體" panose="020B0604030504040204" pitchFamily="34" charset="-120"/>
                <a:ea typeface="微軟正黑體" panose="020B0604030504040204" pitchFamily="34" charset="-120"/>
                <a:cs typeface="+mj-cs"/>
              </a:rPr>
              <a:t>利</a:t>
            </a:r>
            <a:r>
              <a:rPr lang="zh-TW" altLang="en-US" sz="2600" dirty="0">
                <a:latin typeface="微軟正黑體" panose="020B0604030504040204" pitchFamily="34" charset="-120"/>
                <a:ea typeface="微軟正黑體" panose="020B0604030504040204" pitchFamily="34" charset="-120"/>
                <a:cs typeface="+mj-cs"/>
              </a:rPr>
              <a:t>補助，提供長期性協助。</a:t>
            </a:r>
            <a:endParaRPr lang="en-US" altLang="zh-TW" sz="2600" dirty="0" smtClean="0">
              <a:latin typeface="微軟正黑體" panose="020B0604030504040204" pitchFamily="34" charset="-120"/>
              <a:ea typeface="微軟正黑體" panose="020B0604030504040204" pitchFamily="34" charset="-120"/>
              <a:cs typeface="+mj-cs"/>
            </a:endParaRPr>
          </a:p>
        </p:txBody>
      </p:sp>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7469" y="3323427"/>
            <a:ext cx="3524742" cy="3153215"/>
          </a:xfrm>
          <a:prstGeom prst="rect">
            <a:avLst/>
          </a:prstGeom>
        </p:spPr>
      </p:pic>
    </p:spTree>
    <p:extLst>
      <p:ext uri="{BB962C8B-B14F-4D97-AF65-F5344CB8AC3E}">
        <p14:creationId xmlns:p14="http://schemas.microsoft.com/office/powerpoint/2010/main" val="42148605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12266" y="239960"/>
            <a:ext cx="144016"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67870D7-4A4C-4B9F-8E17-03552E647C67}"/>
              </a:ext>
            </a:extLst>
          </p:cNvPr>
          <p:cNvSpPr/>
          <p:nvPr/>
        </p:nvSpPr>
        <p:spPr>
          <a:xfrm>
            <a:off x="1433351" y="229354"/>
            <a:ext cx="9966169" cy="1008112"/>
          </a:xfrm>
          <a:prstGeom prst="rect">
            <a:avLst/>
          </a:prstGeom>
          <a:solidFill>
            <a:srgbClr val="FF66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latin typeface="微軟正黑體" pitchFamily="34" charset="-120"/>
                <a:ea typeface="微軟正黑體" pitchFamily="34" charset="-120"/>
              </a:rPr>
              <a:t>社會救助法通報概論：跨局處與資源</a:t>
            </a:r>
            <a:r>
              <a:rPr lang="zh-TW" altLang="en-US" sz="4000" dirty="0" smtClean="0">
                <a:latin typeface="微軟正黑體" pitchFamily="34" charset="-120"/>
                <a:ea typeface="微軟正黑體" pitchFamily="34" charset="-120"/>
              </a:rPr>
              <a:t>整合</a:t>
            </a:r>
            <a:endParaRPr lang="en-US" altLang="zh-TW" sz="4000" dirty="0">
              <a:latin typeface="微軟正黑體" pitchFamily="34" charset="-120"/>
              <a:ea typeface="微軟正黑體" pitchFamily="34" charset="-120"/>
            </a:endParaRPr>
          </a:p>
        </p:txBody>
      </p:sp>
      <p:pic>
        <p:nvPicPr>
          <p:cNvPr id="6" name="圖片 5" descr="彰化LOGO_13_1080117.png"/>
          <p:cNvPicPr>
            <a:picLocks noChangeAspect="1"/>
          </p:cNvPicPr>
          <p:nvPr/>
        </p:nvPicPr>
        <p:blipFill>
          <a:blip r:embed="rId3" cstate="print"/>
          <a:stretch>
            <a:fillRect/>
          </a:stretch>
        </p:blipFill>
        <p:spPr>
          <a:xfrm>
            <a:off x="286339" y="214467"/>
            <a:ext cx="1093314" cy="993010"/>
          </a:xfrm>
          <a:prstGeom prst="rect">
            <a:avLst/>
          </a:prstGeom>
        </p:spPr>
      </p:pic>
      <p:sp>
        <p:nvSpPr>
          <p:cNvPr id="2" name="內容版面配置區 1"/>
          <p:cNvSpPr>
            <a:spLocks noGrp="1"/>
          </p:cNvSpPr>
          <p:nvPr>
            <p:ph idx="1"/>
          </p:nvPr>
        </p:nvSpPr>
        <p:spPr/>
        <p:txBody>
          <a:bodyPr/>
          <a:lstStyle/>
          <a:p>
            <a:pPr algn="just">
              <a:lnSpc>
                <a:spcPts val="3800"/>
              </a:lnSpc>
              <a:spcAft>
                <a:spcPts val="1000"/>
              </a:spcAft>
            </a:pPr>
            <a:r>
              <a:rPr lang="zh-TW" altLang="en-US" sz="2600" dirty="0">
                <a:latin typeface="微軟正黑體" panose="020B0604030504040204" pitchFamily="34" charset="-120"/>
                <a:ea typeface="微軟正黑體" panose="020B0604030504040204" pitchFamily="34" charset="-120"/>
                <a:cs typeface="+mj-cs"/>
              </a:rPr>
              <a:t>持續整合</a:t>
            </a:r>
            <a:r>
              <a:rPr lang="zh-TW" altLang="en-US" sz="2600" dirty="0">
                <a:solidFill>
                  <a:srgbClr val="FF0000"/>
                </a:solidFill>
                <a:latin typeface="微軟正黑體" panose="020B0604030504040204" pitchFamily="34" charset="-120"/>
                <a:ea typeface="微軟正黑體" panose="020B0604030504040204" pitchFamily="34" charset="-120"/>
                <a:cs typeface="+mj-cs"/>
              </a:rPr>
              <a:t>勞工處、教育處、工務處、衛生局、警察局、消防局</a:t>
            </a:r>
            <a:r>
              <a:rPr lang="zh-TW" altLang="en-US" sz="2600" dirty="0">
                <a:latin typeface="微軟正黑體" panose="020B0604030504040204" pitchFamily="34" charset="-120"/>
                <a:ea typeface="微軟正黑體" panose="020B0604030504040204" pitchFamily="34" charset="-120"/>
                <a:cs typeface="+mj-cs"/>
              </a:rPr>
              <a:t>，以及</a:t>
            </a:r>
            <a:r>
              <a:rPr lang="zh-TW" altLang="en-US" sz="2600" dirty="0">
                <a:solidFill>
                  <a:srgbClr val="FF0000"/>
                </a:solidFill>
                <a:latin typeface="微軟正黑體" panose="020B0604030504040204" pitchFamily="34" charset="-120"/>
                <a:ea typeface="微軟正黑體" panose="020B0604030504040204" pitchFamily="34" charset="-120"/>
                <a:cs typeface="+mj-cs"/>
              </a:rPr>
              <a:t>各個鄉鎮市公所（社會課、社政課）聯繫窗口</a:t>
            </a:r>
            <a:r>
              <a:rPr lang="zh-TW" altLang="en-US" sz="2600" dirty="0">
                <a:latin typeface="微軟正黑體" panose="020B0604030504040204" pitchFamily="34" charset="-120"/>
                <a:ea typeface="微軟正黑體" panose="020B0604030504040204" pitchFamily="34" charset="-120"/>
                <a:cs typeface="+mj-cs"/>
              </a:rPr>
              <a:t>，並新增</a:t>
            </a:r>
            <a:r>
              <a:rPr lang="zh-TW" altLang="en-US" sz="2600" b="1" dirty="0">
                <a:solidFill>
                  <a:srgbClr val="0070C0"/>
                </a:solidFill>
                <a:latin typeface="微軟正黑體" panose="020B0604030504040204" pitchFamily="34" charset="-120"/>
                <a:ea typeface="微軟正黑體" panose="020B0604030504040204" pitchFamily="34" charset="-120"/>
                <a:cs typeface="+mj-cs"/>
              </a:rPr>
              <a:t>非營利組織</a:t>
            </a:r>
            <a:r>
              <a:rPr lang="en-US" altLang="zh-TW" sz="2600" b="1" dirty="0">
                <a:solidFill>
                  <a:srgbClr val="0070C0"/>
                </a:solidFill>
                <a:latin typeface="微軟正黑體" panose="020B0604030504040204" pitchFamily="34" charset="-120"/>
                <a:ea typeface="微軟正黑體" panose="020B0604030504040204" pitchFamily="34" charset="-120"/>
                <a:cs typeface="+mj-cs"/>
              </a:rPr>
              <a:t>NPO</a:t>
            </a:r>
            <a:r>
              <a:rPr lang="zh-TW" altLang="en-US" sz="2600" b="1" dirty="0">
                <a:solidFill>
                  <a:srgbClr val="0070C0"/>
                </a:solidFill>
                <a:latin typeface="微軟正黑體" panose="020B0604030504040204" pitchFamily="34" charset="-120"/>
                <a:ea typeface="微軟正黑體" panose="020B0604030504040204" pitchFamily="34" charset="-120"/>
                <a:cs typeface="+mj-cs"/>
              </a:rPr>
              <a:t>（彰化縣慈善團與協會</a:t>
            </a:r>
            <a:r>
              <a:rPr lang="zh-TW" altLang="en-US" sz="2600" b="1" dirty="0" smtClean="0">
                <a:solidFill>
                  <a:srgbClr val="0070C0"/>
                </a:solidFill>
                <a:latin typeface="微軟正黑體" panose="020B0604030504040204" pitchFamily="34" charset="-120"/>
                <a:ea typeface="微軟正黑體" panose="020B0604030504040204" pitchFamily="34" charset="-120"/>
                <a:cs typeface="+mj-cs"/>
              </a:rPr>
              <a:t>）</a:t>
            </a:r>
            <a:r>
              <a:rPr lang="zh-TW" altLang="en-US" sz="2600" dirty="0" smtClean="0">
                <a:latin typeface="微軟正黑體" panose="020B0604030504040204" pitchFamily="34" charset="-120"/>
                <a:ea typeface="微軟正黑體" panose="020B0604030504040204" pitchFamily="34" charset="-120"/>
                <a:cs typeface="+mj-cs"/>
              </a:rPr>
              <a:t>加入</a:t>
            </a:r>
            <a:r>
              <a:rPr lang="zh-TW" altLang="en-US" sz="2600" dirty="0">
                <a:latin typeface="微軟正黑體" panose="020B0604030504040204" pitchFamily="34" charset="-120"/>
                <a:ea typeface="微軟正黑體" panose="020B0604030504040204" pitchFamily="34" charset="-120"/>
                <a:cs typeface="+mj-cs"/>
              </a:rPr>
              <a:t>平台，以利公私部門協力提供求助者在地服務，達到及時性之效果</a:t>
            </a:r>
            <a:r>
              <a:rPr lang="zh-TW" altLang="en-US" sz="2600" dirty="0" smtClean="0">
                <a:latin typeface="微軟正黑體" panose="020B0604030504040204" pitchFamily="34" charset="-120"/>
                <a:ea typeface="微軟正黑體" panose="020B0604030504040204" pitchFamily="34" charset="-120"/>
                <a:cs typeface="+mj-cs"/>
              </a:rPr>
              <a:t>。</a:t>
            </a:r>
            <a:endParaRPr lang="en-US" altLang="zh-TW" sz="2600" dirty="0" smtClean="0">
              <a:latin typeface="微軟正黑體" panose="020B0604030504040204" pitchFamily="34" charset="-120"/>
              <a:ea typeface="微軟正黑體" panose="020B0604030504040204" pitchFamily="34" charset="-120"/>
              <a:cs typeface="+mj-cs"/>
            </a:endParaRPr>
          </a:p>
          <a:p>
            <a:pPr algn="just">
              <a:lnSpc>
                <a:spcPts val="3800"/>
              </a:lnSpc>
              <a:spcAft>
                <a:spcPts val="1000"/>
              </a:spcAft>
            </a:pPr>
            <a:r>
              <a:rPr lang="zh-TW" altLang="en-US" sz="2600" b="1" dirty="0" smtClean="0">
                <a:solidFill>
                  <a:srgbClr val="FF0000"/>
                </a:solidFill>
                <a:latin typeface="微軟正黑體" panose="020B0604030504040204" pitchFamily="34" charset="-120"/>
                <a:ea typeface="微軟正黑體" panose="020B0604030504040204" pitchFamily="34" charset="-120"/>
                <a:cs typeface="+mj-cs"/>
              </a:rPr>
              <a:t>定期</a:t>
            </a:r>
            <a:r>
              <a:rPr lang="zh-TW" altLang="en-US" sz="2600" b="1" dirty="0">
                <a:solidFill>
                  <a:srgbClr val="FF0000"/>
                </a:solidFill>
                <a:latin typeface="微軟正黑體" panose="020B0604030504040204" pitchFamily="34" charset="-120"/>
                <a:ea typeface="微軟正黑體" panose="020B0604030504040204" pitchFamily="34" charset="-120"/>
                <a:cs typeface="+mj-cs"/>
              </a:rPr>
              <a:t>舉辦業務聯繫會報</a:t>
            </a:r>
            <a:r>
              <a:rPr lang="zh-TW" altLang="en-US" sz="2600" dirty="0">
                <a:latin typeface="微軟正黑體" panose="020B0604030504040204" pitchFamily="34" charset="-120"/>
                <a:ea typeface="微軟正黑體" panose="020B0604030504040204" pitchFamily="34" charset="-120"/>
                <a:cs typeface="+mj-cs"/>
              </a:rPr>
              <a:t>：社會</a:t>
            </a:r>
            <a:r>
              <a:rPr lang="zh-TW" altLang="en-US" sz="2600" dirty="0" smtClean="0">
                <a:latin typeface="微軟正黑體" panose="020B0604030504040204" pitchFamily="34" charset="-120"/>
                <a:ea typeface="微軟正黑體" panose="020B0604030504040204" pitchFamily="34" charset="-120"/>
                <a:cs typeface="+mj-cs"/>
              </a:rPr>
              <a:t>處</a:t>
            </a:r>
            <a:r>
              <a:rPr lang="zh-TW" altLang="en-US" sz="2600" b="1" dirty="0" smtClean="0">
                <a:solidFill>
                  <a:srgbClr val="0070C0"/>
                </a:solidFill>
                <a:latin typeface="微軟正黑體" panose="020B0604030504040204" pitchFamily="34" charset="-120"/>
                <a:ea typeface="微軟正黑體" panose="020B0604030504040204" pitchFamily="34" charset="-120"/>
                <a:cs typeface="+mj-cs"/>
              </a:rPr>
              <a:t>建置</a:t>
            </a:r>
            <a:r>
              <a:rPr lang="zh-TW" altLang="en-US" sz="2600" b="1" dirty="0">
                <a:solidFill>
                  <a:srgbClr val="0070C0"/>
                </a:solidFill>
                <a:latin typeface="微軟正黑體" panose="020B0604030504040204" pitchFamily="34" charset="-120"/>
                <a:ea typeface="微軟正黑體" panose="020B0604030504040204" pitchFamily="34" charset="-120"/>
                <a:cs typeface="+mj-cs"/>
              </a:rPr>
              <a:t>窗口機制與標準作業流程</a:t>
            </a:r>
            <a:r>
              <a:rPr lang="zh-TW" altLang="en-US" sz="2600" dirty="0">
                <a:latin typeface="微軟正黑體" panose="020B0604030504040204" pitchFamily="34" charset="-120"/>
                <a:ea typeface="微軟正黑體" panose="020B0604030504040204" pitchFamily="34" charset="-120"/>
                <a:cs typeface="+mj-cs"/>
              </a:rPr>
              <a:t>，整合民間資源與跨局處合作，以提供各福利服務，為</a:t>
            </a:r>
            <a:r>
              <a:rPr lang="zh-TW" altLang="en-US" sz="2600" dirty="0" smtClean="0">
                <a:latin typeface="微軟正黑體" panose="020B0604030504040204" pitchFamily="34" charset="-120"/>
                <a:ea typeface="微軟正黑體" panose="020B0604030504040204" pitchFamily="34" charset="-120"/>
                <a:cs typeface="+mj-cs"/>
              </a:rPr>
              <a:t>使連結</a:t>
            </a:r>
            <a:r>
              <a:rPr lang="zh-TW" altLang="en-US" sz="2600" dirty="0">
                <a:latin typeface="微軟正黑體" panose="020B0604030504040204" pitchFamily="34" charset="-120"/>
                <a:ea typeface="微軟正黑體" panose="020B0604030504040204" pitchFamily="34" charset="-120"/>
                <a:cs typeface="+mj-cs"/>
              </a:rPr>
              <a:t>及合作</a:t>
            </a:r>
            <a:r>
              <a:rPr lang="zh-TW" altLang="en-US" sz="2600" dirty="0" smtClean="0">
                <a:latin typeface="微軟正黑體" panose="020B0604030504040204" pitchFamily="34" charset="-120"/>
                <a:ea typeface="微軟正黑體" panose="020B0604030504040204" pitchFamily="34" charset="-120"/>
                <a:cs typeface="+mj-cs"/>
              </a:rPr>
              <a:t>能順暢</a:t>
            </a:r>
            <a:r>
              <a:rPr lang="zh-TW" altLang="en-US" sz="2600" dirty="0">
                <a:latin typeface="微軟正黑體" panose="020B0604030504040204" pitchFamily="34" charset="-120"/>
                <a:ea typeface="微軟正黑體" panose="020B0604030504040204" pitchFamily="34" charset="-120"/>
                <a:cs typeface="+mj-cs"/>
              </a:rPr>
              <a:t>無虞，定期舉辦聯繫會報，以提昇高效率、高品質的服務。</a:t>
            </a:r>
            <a:endParaRPr lang="en-US" altLang="zh-TW" sz="2600" dirty="0" smtClean="0">
              <a:latin typeface="微軟正黑體" panose="020B0604030504040204" pitchFamily="34" charset="-120"/>
              <a:ea typeface="微軟正黑體" panose="020B0604030504040204" pitchFamily="34" charset="-120"/>
              <a:cs typeface="+mj-cs"/>
            </a:endParaRPr>
          </a:p>
          <a:p>
            <a:pPr algn="just">
              <a:lnSpc>
                <a:spcPts val="3800"/>
              </a:lnSpc>
              <a:spcAft>
                <a:spcPts val="1000"/>
              </a:spcAft>
            </a:pPr>
            <a:endParaRPr lang="zh-TW" altLang="en-US" sz="2600" dirty="0">
              <a:latin typeface="微軟正黑體" panose="020B0604030504040204" pitchFamily="34" charset="-120"/>
              <a:ea typeface="微軟正黑體" panose="020B0604030504040204" pitchFamily="34" charset="-120"/>
              <a:cs typeface="+mj-cs"/>
            </a:endParaRPr>
          </a:p>
        </p:txBody>
      </p:sp>
    </p:spTree>
    <p:extLst>
      <p:ext uri="{BB962C8B-B14F-4D97-AF65-F5344CB8AC3E}">
        <p14:creationId xmlns:p14="http://schemas.microsoft.com/office/powerpoint/2010/main" val="3900800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3416</TotalTime>
  <Words>2408</Words>
  <Application>Microsoft Office PowerPoint</Application>
  <PresentationFormat>寬螢幕</PresentationFormat>
  <Paragraphs>268</Paragraphs>
  <Slides>35</Slides>
  <Notes>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35</vt:i4>
      </vt:variant>
    </vt:vector>
  </HeadingPairs>
  <TitlesOfParts>
    <vt:vector size="44" baseType="lpstr">
      <vt:lpstr>Wingdings</vt:lpstr>
      <vt:lpstr>新細明體</vt:lpstr>
      <vt:lpstr>Arial</vt:lpstr>
      <vt:lpstr>標楷體</vt:lpstr>
      <vt:lpstr>等线</vt:lpstr>
      <vt:lpstr>Calibri Light</vt:lpstr>
      <vt:lpstr>Calibri</vt:lpstr>
      <vt:lpstr>微軟正黑體</vt:lpstr>
      <vt:lpstr>Office 佈景主題</vt:lpstr>
      <vt:lpstr>彰化縣政府109年度</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感謝聆聽 建構從搖籃到老的社會安全網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彰化縣政府家庭福利服務中心</dc:title>
  <dc:creator>chcg</dc:creator>
  <cp:lastModifiedBy>Chen</cp:lastModifiedBy>
  <cp:revision>323</cp:revision>
  <dcterms:created xsi:type="dcterms:W3CDTF">2018-08-23T02:59:11Z</dcterms:created>
  <dcterms:modified xsi:type="dcterms:W3CDTF">2020-06-27T04:08:58Z</dcterms:modified>
</cp:coreProperties>
</file>